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28" r:id="rId4"/>
    <p:sldId id="280" r:id="rId5"/>
    <p:sldId id="527" r:id="rId6"/>
    <p:sldId id="529" r:id="rId7"/>
    <p:sldId id="508" r:id="rId8"/>
    <p:sldId id="509" r:id="rId9"/>
    <p:sldId id="510" r:id="rId10"/>
    <p:sldId id="511" r:id="rId11"/>
    <p:sldId id="512" r:id="rId12"/>
    <p:sldId id="513" r:id="rId13"/>
    <p:sldId id="514" r:id="rId14"/>
    <p:sldId id="515"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sapui5.hana.ondemand.com/#/topic/be0cf40f61184b358b5faedaec98b2d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Working with multiple views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Now to understand how the app container works we will add two new views (</a:t>
            </a:r>
            <a:r>
              <a:rPr lang="en-US" b="1" dirty="0">
                <a:solidFill>
                  <a:schemeClr val="accent6"/>
                </a:solidFill>
              </a:rPr>
              <a:t>View1 and View2</a:t>
            </a:r>
            <a:r>
              <a:rPr lang="en-US" dirty="0"/>
              <a:t>).</a:t>
            </a:r>
          </a:p>
          <a:p>
            <a:pPr marL="285750" indent="-285750">
              <a:buFont typeface="Wingdings" panose="05000000000000000000" pitchFamily="2" charset="2"/>
              <a:buChar char="§"/>
            </a:pPr>
            <a:r>
              <a:rPr lang="en-US" dirty="0"/>
              <a:t>Similarly we have to create a </a:t>
            </a:r>
            <a:r>
              <a:rPr lang="en-US" b="1" dirty="0">
                <a:solidFill>
                  <a:schemeClr val="accent6"/>
                </a:solidFill>
              </a:rPr>
              <a:t>View1 controller </a:t>
            </a:r>
            <a:r>
              <a:rPr lang="en-US" dirty="0"/>
              <a:t>and </a:t>
            </a:r>
            <a:r>
              <a:rPr lang="en-US" b="1" dirty="0">
                <a:solidFill>
                  <a:schemeClr val="accent6"/>
                </a:solidFill>
              </a:rPr>
              <a:t>View2 controller</a:t>
            </a:r>
            <a:r>
              <a:rPr lang="en-US" dirty="0"/>
              <a:t>.</a:t>
            </a:r>
          </a:p>
          <a:p>
            <a:pPr marL="285750" indent="-285750">
              <a:buFont typeface="Wingdings" panose="05000000000000000000" pitchFamily="2" charset="2"/>
              <a:buChar char="§"/>
            </a:pPr>
            <a:r>
              <a:rPr lang="en-US" dirty="0"/>
              <a:t>Since we are using multiple controllers we should also create a </a:t>
            </a:r>
            <a:r>
              <a:rPr lang="en-US" b="1" dirty="0">
                <a:solidFill>
                  <a:schemeClr val="accent6"/>
                </a:solidFill>
              </a:rPr>
              <a:t>Base Controller </a:t>
            </a:r>
            <a:r>
              <a:rPr lang="en-US" dirty="0"/>
              <a:t>to inherit the controller class at one place.</a:t>
            </a:r>
          </a:p>
          <a:p>
            <a:pPr marL="285750" indent="-285750">
              <a:buFont typeface="Wingdings" panose="05000000000000000000" pitchFamily="2" charset="2"/>
              <a:buChar char="§"/>
            </a:pPr>
            <a:r>
              <a:rPr lang="en-US" dirty="0"/>
              <a:t>Once these files are created, copy the code from below links.</a:t>
            </a:r>
          </a:p>
          <a:p>
            <a:pPr marL="285750" indent="-285750">
              <a:buFont typeface="Wingdings" panose="05000000000000000000" pitchFamily="2" charset="2"/>
              <a:buChar char="§"/>
            </a:pPr>
            <a:r>
              <a:rPr lang="en-US" dirty="0"/>
              <a:t>For this exercise we will create a Button on both View1 and View2. On press of that buttons we will navigate to the another view. View1 to View2 and vice-versa.</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App.view.xml</a:t>
            </a:r>
          </a:p>
          <a:p>
            <a:pPr marL="285750" indent="-285750">
              <a:buFontTx/>
              <a:buChar char="-"/>
            </a:pPr>
            <a:r>
              <a:rPr lang="en-US" dirty="0"/>
              <a:t>App.controller.js</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a:p>
            <a:pPr marL="285750" indent="-285750">
              <a:buFontTx/>
              <a:buChar char="-"/>
            </a:pPr>
            <a:r>
              <a:rPr lang="en-US" dirty="0"/>
              <a:t>View2.controller.js</a:t>
            </a:r>
          </a:p>
          <a:p>
            <a:pPr marL="285750" indent="-285750">
              <a:buFontTx/>
              <a:buChar char="-"/>
            </a:pPr>
            <a:r>
              <a:rPr lang="en-US" dirty="0"/>
              <a:t>BaseController.js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28F05FF-4785-41E0-A206-4C72FF93403C}"/>
              </a:ext>
            </a:extLst>
          </p:cNvPr>
          <p:cNvPicPr>
            <a:picLocks noChangeAspect="1"/>
          </p:cNvPicPr>
          <p:nvPr/>
        </p:nvPicPr>
        <p:blipFill>
          <a:blip r:embed="rId3"/>
          <a:stretch>
            <a:fillRect/>
          </a:stretch>
        </p:blipFill>
        <p:spPr>
          <a:xfrm>
            <a:off x="9004467" y="3089614"/>
            <a:ext cx="2623681"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EB9051FB-44B7-4820-AF6C-E4BA67E374C5}"/>
              </a:ext>
            </a:extLst>
          </p:cNvPr>
          <p:cNvPicPr>
            <a:picLocks noChangeAspect="1"/>
          </p:cNvPicPr>
          <p:nvPr/>
        </p:nvPicPr>
        <p:blipFill>
          <a:blip r:embed="rId4"/>
          <a:stretch>
            <a:fillRect/>
          </a:stretch>
        </p:blipFill>
        <p:spPr>
          <a:xfrm>
            <a:off x="5651303" y="3089614"/>
            <a:ext cx="2358938" cy="27432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Header Navigation Buttons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As we see in most of the application the Navigation button are place inside the navigation bar at the top.</a:t>
            </a:r>
          </a:p>
          <a:p>
            <a:pPr marL="285750" indent="-285750">
              <a:buFont typeface="Wingdings" panose="05000000000000000000" pitchFamily="2" charset="2"/>
              <a:buChar char="§"/>
            </a:pPr>
            <a:r>
              <a:rPr lang="en-US" dirty="0"/>
              <a:t>So we, will move the button to the Nav bar using the </a:t>
            </a:r>
            <a:r>
              <a:rPr lang="en-US" b="1" dirty="0">
                <a:solidFill>
                  <a:schemeClr val="accent6"/>
                </a:solidFill>
              </a:rPr>
              <a:t>headerContent</a:t>
            </a:r>
            <a:r>
              <a:rPr lang="en-US" dirty="0"/>
              <a:t> aggregation of the </a:t>
            </a:r>
            <a:r>
              <a:rPr lang="en-US" b="1" dirty="0">
                <a:solidFill>
                  <a:schemeClr val="accent6"/>
                </a:solidFill>
              </a:rPr>
              <a:t>sap.m.Page </a:t>
            </a:r>
            <a:r>
              <a:rPr lang="en-US" dirty="0"/>
              <a:t>control.</a:t>
            </a:r>
          </a:p>
          <a:p>
            <a:pPr marL="285750" indent="-285750">
              <a:buFont typeface="Wingdings" panose="05000000000000000000" pitchFamily="2" charset="2"/>
              <a:buChar char="§"/>
            </a:pPr>
            <a:r>
              <a:rPr lang="en-US" dirty="0"/>
              <a:t>The standard page control also provides a some properties to add the Nav button without using the custom control.</a:t>
            </a:r>
          </a:p>
          <a:p>
            <a:pPr marL="285750" indent="-285750">
              <a:buFont typeface="Wingdings" panose="05000000000000000000" pitchFamily="2" charset="2"/>
              <a:buChar char="§"/>
            </a:pPr>
            <a:endParaRPr lang="en-US" dirty="0"/>
          </a:p>
          <a:p>
            <a:r>
              <a:rPr lang="en-US" dirty="0"/>
              <a:t>Code Links:</a:t>
            </a:r>
          </a:p>
          <a:p>
            <a:pPr marL="285750" indent="-285750">
              <a:buFontTx/>
              <a:buChar char="-"/>
            </a:pPr>
            <a:r>
              <a:rPr lang="en-US" dirty="0"/>
              <a:t>View1.view.xml</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837639DF-24B7-4400-A9ED-0B6782F2159A}"/>
              </a:ext>
            </a:extLst>
          </p:cNvPr>
          <p:cNvPicPr>
            <a:picLocks noChangeAspect="1"/>
          </p:cNvPicPr>
          <p:nvPr/>
        </p:nvPicPr>
        <p:blipFill>
          <a:blip r:embed="rId3"/>
          <a:stretch>
            <a:fillRect/>
          </a:stretch>
        </p:blipFill>
        <p:spPr>
          <a:xfrm>
            <a:off x="1115368" y="3948477"/>
            <a:ext cx="41533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7FA7AD-8478-41C8-A7BF-9239722469CE}"/>
              </a:ext>
            </a:extLst>
          </p:cNvPr>
          <p:cNvPicPr>
            <a:picLocks noChangeAspect="1"/>
          </p:cNvPicPr>
          <p:nvPr/>
        </p:nvPicPr>
        <p:blipFill>
          <a:blip r:embed="rId4"/>
          <a:stretch>
            <a:fillRect/>
          </a:stretch>
        </p:blipFill>
        <p:spPr>
          <a:xfrm>
            <a:off x="6923314" y="3948477"/>
            <a:ext cx="3537019" cy="1829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1" dirty="0"/>
              <a:t>manifest.json </a:t>
            </a:r>
            <a:r>
              <a:rPr lang="en-US" sz="1800" dirty="0"/>
              <a:t>is also knows as application descriptor file. When someone look at my application, my application descriptor will express all the necessary properties.  </a:t>
            </a:r>
          </a:p>
          <a:p>
            <a:pPr marL="285750" indent="-285750" algn="just">
              <a:buFont typeface="Wingdings" panose="05000000000000000000" pitchFamily="2" charset="2"/>
              <a:buChar char="§"/>
            </a:pPr>
            <a:r>
              <a:rPr lang="en-US" sz="1800" dirty="0">
                <a:solidFill>
                  <a:prstClr val="black"/>
                </a:solidFill>
              </a:rPr>
              <a:t>It contains all the configuration for our application. </a:t>
            </a:r>
          </a:p>
          <a:p>
            <a:pPr marL="285750" indent="-285750" algn="just">
              <a:buFont typeface="Wingdings" panose="05000000000000000000" pitchFamily="2" charset="2"/>
              <a:buChar char="§"/>
            </a:pPr>
            <a:r>
              <a:rPr lang="en-US" sz="1800" dirty="0"/>
              <a:t>manifest.json is a file which contains all the properties and initialization of our app. When app starts SAPUI5 framework will read this file and generate necessary artefacts out-of-box for us.</a:t>
            </a:r>
            <a:endParaRPr lang="en-US" sz="1800" dirty="0">
              <a:solidFill>
                <a:prstClr val="black"/>
              </a:solidFill>
            </a:endParaRPr>
          </a:p>
          <a:p>
            <a:pPr marL="285750" indent="-285750" algn="just" eaLnBrk="0" fontAlgn="base" hangingPunct="0">
              <a:spcBef>
                <a:spcPct val="0"/>
              </a:spcBef>
              <a:spcAft>
                <a:spcPct val="0"/>
              </a:spcAft>
              <a:buFont typeface="Wingdings" panose="05000000000000000000" pitchFamily="2" charset="2"/>
              <a:buChar char="§"/>
            </a:pPr>
            <a:r>
              <a:rPr lang="en-US" sz="1800" b="0" i="0" dirty="0">
                <a:solidFill>
                  <a:srgbClr val="32363A"/>
                </a:solidFill>
                <a:effectLst/>
              </a:rPr>
              <a:t>It is written in JavaScript Object Notation (JSON) format.</a:t>
            </a:r>
            <a:endParaRPr kumimoji="0" lang="en-US" altLang="en-US" sz="1800" b="0" i="0" u="none" strike="noStrike" cap="none" normalizeH="0" baseline="0" dirty="0">
              <a:ln>
                <a:noFill/>
              </a:ln>
              <a:solidFill>
                <a:srgbClr val="333333"/>
              </a:solidFill>
              <a:effectLst/>
              <a:cs typeface="Arial" panose="020B060402020202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D00B22B1-B5ED-4521-B093-4E3E3D550DAC}"/>
              </a:ext>
            </a:extLst>
          </p:cNvPr>
          <p:cNvSpPr txBox="1"/>
          <p:nvPr/>
        </p:nvSpPr>
        <p:spPr>
          <a:xfrm>
            <a:off x="261764" y="2533416"/>
            <a:ext cx="7496070" cy="313932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800" b="1" i="0" dirty="0">
                <a:solidFill>
                  <a:srgbClr val="333333"/>
                </a:solidFill>
                <a:effectLst/>
              </a:rPr>
              <a:t>Reasons why we need manifest</a:t>
            </a:r>
            <a:r>
              <a:rPr lang="en-US" sz="1800" b="0" i="0" dirty="0">
                <a:solidFill>
                  <a:srgbClr val="333333"/>
                </a:solidFill>
                <a:effectLst/>
              </a:rPr>
              <a:t>: </a:t>
            </a:r>
          </a:p>
          <a:p>
            <a:pPr marL="342900" indent="-342900">
              <a:buFont typeface="Wingdings" panose="05000000000000000000" pitchFamily="2" charset="2"/>
              <a:buChar char="è"/>
            </a:pPr>
            <a:r>
              <a:rPr lang="en-US" sz="1800" dirty="0">
                <a:sym typeface="Wingdings" panose="05000000000000000000" pitchFamily="2" charset="2"/>
              </a:rPr>
              <a:t>Once upon a time, I was in goa and enjoying my drink on beach, suddenly my phone rings and guess who is on the other side? You have developed a Fiori app last week and left for vacation, today we have a customer ticket and I am sitting with one your colleague, unable to understand what you did? Can you come and connect for some time.</a:t>
            </a:r>
          </a:p>
          <a:p>
            <a:pPr marL="342900" indent="-342900">
              <a:buFont typeface="Wingdings" panose="05000000000000000000" pitchFamily="2" charset="2"/>
              <a:buChar char="è"/>
            </a:pPr>
            <a:r>
              <a:rPr lang="en-US" sz="1800" dirty="0"/>
              <a:t>A team member is leaving our team, he/she has developed 20 Fiori apps and now you suppose to take handover, she/he is not cooperating because they leaving, how will you hold on to the code?</a:t>
            </a:r>
          </a:p>
          <a:p>
            <a:pPr marL="342900" indent="-342900">
              <a:buFont typeface="Wingdings" panose="05000000000000000000" pitchFamily="2" charset="2"/>
              <a:buChar char="è"/>
            </a:pPr>
            <a:r>
              <a:rPr lang="en-US" sz="1800" dirty="0"/>
              <a:t>SAP Delivers 1000s Fiori apps but they don’t send mobile no. of Labs developer. How will we understand where and what app is doing?</a:t>
            </a:r>
          </a:p>
        </p:txBody>
      </p:sp>
      <p:pic>
        <p:nvPicPr>
          <p:cNvPr id="7" name="Picture 6">
            <a:extLst>
              <a:ext uri="{FF2B5EF4-FFF2-40B4-BE49-F238E27FC236}">
                <a16:creationId xmlns:a16="http://schemas.microsoft.com/office/drawing/2014/main" id="{E3D2D445-F4DA-4769-9911-9BE55DBC91AE}"/>
              </a:ext>
            </a:extLst>
          </p:cNvPr>
          <p:cNvPicPr>
            <a:picLocks noChangeAspect="1"/>
          </p:cNvPicPr>
          <p:nvPr/>
        </p:nvPicPr>
        <p:blipFill>
          <a:blip r:embed="rId3"/>
          <a:stretch>
            <a:fillRect/>
          </a:stretch>
        </p:blipFill>
        <p:spPr>
          <a:xfrm>
            <a:off x="8358945" y="2529264"/>
            <a:ext cx="3064461" cy="214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11373EFD-4624-4949-A29E-BED8BCB06600}"/>
              </a:ext>
            </a:extLst>
          </p:cNvPr>
          <p:cNvSpPr txBox="1"/>
          <p:nvPr/>
        </p:nvSpPr>
        <p:spPr>
          <a:xfrm>
            <a:off x="261764" y="5829417"/>
            <a:ext cx="8168803" cy="646331"/>
          </a:xfrm>
          <a:prstGeom prst="rect">
            <a:avLst/>
          </a:prstGeom>
          <a:noFill/>
        </p:spPr>
        <p:txBody>
          <a:bodyPr wrap="square" rtlCol="0">
            <a:spAutoFit/>
          </a:bodyPr>
          <a:lstStyle/>
          <a:p>
            <a:r>
              <a:rPr lang="en-US" dirty="0"/>
              <a:t>Documentation for manifest.json file:  </a:t>
            </a:r>
            <a:r>
              <a:rPr lang="en-US" dirty="0">
                <a:hlinkClick r:id="rId4"/>
              </a:rPr>
              <a:t>https://sapui5.hana.ondemand.com/#/topic/be0cf40f61184b358b5faedaec98b2da</a:t>
            </a:r>
            <a:endParaRPr lang="en-US" dirty="0"/>
          </a:p>
        </p:txBody>
      </p:sp>
    </p:spTree>
    <p:extLst>
      <p:ext uri="{BB962C8B-B14F-4D97-AF65-F5344CB8AC3E}">
        <p14:creationId xmlns:p14="http://schemas.microsoft.com/office/powerpoint/2010/main" val="3546823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Section of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A11DB9E6-5C99-49F6-AC7B-90A6272BA78C}"/>
              </a:ext>
            </a:extLst>
          </p:cNvPr>
          <p:cNvGrpSpPr/>
          <p:nvPr/>
        </p:nvGrpSpPr>
        <p:grpSpPr>
          <a:xfrm>
            <a:off x="7298791" y="1468072"/>
            <a:ext cx="4032441" cy="1477328"/>
            <a:chOff x="7283950" y="1608251"/>
            <a:chExt cx="4032441" cy="1477328"/>
          </a:xfrm>
        </p:grpSpPr>
        <p:sp>
          <p:nvSpPr>
            <p:cNvPr id="7" name="TextBox 24">
              <a:extLst>
                <a:ext uri="{FF2B5EF4-FFF2-40B4-BE49-F238E27FC236}">
                  <a16:creationId xmlns:a16="http://schemas.microsoft.com/office/drawing/2014/main" id="{378D0B0D-6F5D-419F-984D-B913C7262CD0}"/>
                </a:ext>
              </a:extLst>
            </p:cNvPr>
            <p:cNvSpPr txBox="1"/>
            <p:nvPr/>
          </p:nvSpPr>
          <p:spPr>
            <a:xfrm>
              <a:off x="8857939" y="1608251"/>
              <a:ext cx="2458452" cy="1477328"/>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sap.app contains id, type, i18n, applicationVersion, title, description, dataSources.</a:t>
              </a:r>
              <a:endParaRPr lang="en-US" sz="1800" dirty="0">
                <a:solidFill>
                  <a:schemeClr val="tx1">
                    <a:lumMod val="95000"/>
                    <a:lumOff val="5000"/>
                  </a:schemeClr>
                </a:solidFill>
                <a:latin typeface="Calibri (Body)"/>
              </a:endParaRPr>
            </a:p>
          </p:txBody>
        </p:sp>
        <p:grpSp>
          <p:nvGrpSpPr>
            <p:cNvPr id="9" name="Group 8">
              <a:extLst>
                <a:ext uri="{FF2B5EF4-FFF2-40B4-BE49-F238E27FC236}">
                  <a16:creationId xmlns:a16="http://schemas.microsoft.com/office/drawing/2014/main" id="{64A1918E-579B-40A1-AD25-EB5C69DC2704}"/>
                </a:ext>
              </a:extLst>
            </p:cNvPr>
            <p:cNvGrpSpPr/>
            <p:nvPr/>
          </p:nvGrpSpPr>
          <p:grpSpPr>
            <a:xfrm>
              <a:off x="7283950" y="2371436"/>
              <a:ext cx="1328360" cy="143435"/>
              <a:chOff x="7008812" y="1757084"/>
              <a:chExt cx="1328360" cy="143435"/>
            </a:xfrm>
          </p:grpSpPr>
          <p:cxnSp>
            <p:nvCxnSpPr>
              <p:cNvPr id="10" name="Straight Connector 9">
                <a:extLst>
                  <a:ext uri="{FF2B5EF4-FFF2-40B4-BE49-F238E27FC236}">
                    <a16:creationId xmlns:a16="http://schemas.microsoft.com/office/drawing/2014/main" id="{6F8DB323-E970-4764-B57A-69525D7E33EB}"/>
                  </a:ext>
                </a:extLst>
              </p:cNvPr>
              <p:cNvCxnSpPr/>
              <p:nvPr/>
            </p:nvCxnSpPr>
            <p:spPr>
              <a:xfrm>
                <a:off x="7008812" y="1828800"/>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20BF1D8-B326-418F-BFBE-BD9DD04D3906}"/>
                  </a:ext>
                </a:extLst>
              </p:cNvPr>
              <p:cNvSpPr/>
              <p:nvPr/>
            </p:nvSpPr>
            <p:spPr>
              <a:xfrm>
                <a:off x="8193737" y="1757084"/>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2" name="Group 11">
            <a:extLst>
              <a:ext uri="{FF2B5EF4-FFF2-40B4-BE49-F238E27FC236}">
                <a16:creationId xmlns:a16="http://schemas.microsoft.com/office/drawing/2014/main" id="{4A2279BF-AB10-4E20-88F8-7840A9A092F9}"/>
              </a:ext>
            </a:extLst>
          </p:cNvPr>
          <p:cNvGrpSpPr/>
          <p:nvPr/>
        </p:nvGrpSpPr>
        <p:grpSpPr>
          <a:xfrm>
            <a:off x="7765349" y="4078763"/>
            <a:ext cx="3920221" cy="1754326"/>
            <a:chOff x="7283950" y="1961058"/>
            <a:chExt cx="3920221" cy="1754326"/>
          </a:xfrm>
          <a:solidFill>
            <a:schemeClr val="bg1">
              <a:lumMod val="85000"/>
            </a:schemeClr>
          </a:solidFill>
        </p:grpSpPr>
        <p:sp>
          <p:nvSpPr>
            <p:cNvPr id="13" name="TextBox 29">
              <a:extLst>
                <a:ext uri="{FF2B5EF4-FFF2-40B4-BE49-F238E27FC236}">
                  <a16:creationId xmlns:a16="http://schemas.microsoft.com/office/drawing/2014/main" id="{5747732A-E6F0-4826-A6F8-FCB11001B67D}"/>
                </a:ext>
              </a:extLst>
            </p:cNvPr>
            <p:cNvSpPr txBox="1"/>
            <p:nvPr/>
          </p:nvSpPr>
          <p:spPr>
            <a:xfrm>
              <a:off x="8745719" y="1961058"/>
              <a:ext cx="2458452" cy="1754326"/>
            </a:xfrm>
            <a:prstGeom prst="rect">
              <a:avLst/>
            </a:prstGeom>
            <a:grpFill/>
            <a:ln>
              <a:solidFill>
                <a:schemeClr val="bg1">
                  <a:lumMod val="85000"/>
                </a:schemeClr>
              </a:solidFill>
            </a:ln>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sap.ui5 contains different components </a:t>
              </a:r>
            </a:p>
            <a:p>
              <a:r>
                <a:rPr lang="en-US" sz="1800" kern="0" dirty="0">
                  <a:solidFill>
                    <a:schemeClr val="tx1">
                      <a:lumMod val="95000"/>
                      <a:lumOff val="5000"/>
                    </a:schemeClr>
                  </a:solidFill>
                  <a:latin typeface="Calibri (Body)"/>
                  <a:cs typeface="Arial" pitchFamily="34" charset="0"/>
                </a:rPr>
                <a:t>rootView, dependencies, contentDensities, models, routing etc.</a:t>
              </a:r>
              <a:endParaRPr lang="en-US" sz="1800" dirty="0">
                <a:solidFill>
                  <a:schemeClr val="tx1">
                    <a:lumMod val="95000"/>
                    <a:lumOff val="5000"/>
                  </a:schemeClr>
                </a:solidFill>
                <a:latin typeface="Calibri (Body)"/>
              </a:endParaRPr>
            </a:p>
          </p:txBody>
        </p:sp>
        <p:grpSp>
          <p:nvGrpSpPr>
            <p:cNvPr id="14" name="Group 13">
              <a:extLst>
                <a:ext uri="{FF2B5EF4-FFF2-40B4-BE49-F238E27FC236}">
                  <a16:creationId xmlns:a16="http://schemas.microsoft.com/office/drawing/2014/main" id="{F7086FC9-DA8E-4117-A860-383344EF5F58}"/>
                </a:ext>
              </a:extLst>
            </p:cNvPr>
            <p:cNvGrpSpPr/>
            <p:nvPr/>
          </p:nvGrpSpPr>
          <p:grpSpPr>
            <a:xfrm>
              <a:off x="7283950" y="2371436"/>
              <a:ext cx="1328360" cy="143435"/>
              <a:chOff x="7008812" y="1757084"/>
              <a:chExt cx="1328360" cy="143435"/>
            </a:xfrm>
            <a:grpFill/>
          </p:grpSpPr>
          <p:cxnSp>
            <p:nvCxnSpPr>
              <p:cNvPr id="15" name="Straight Connector 14">
                <a:extLst>
                  <a:ext uri="{FF2B5EF4-FFF2-40B4-BE49-F238E27FC236}">
                    <a16:creationId xmlns:a16="http://schemas.microsoft.com/office/drawing/2014/main" id="{637FC1CE-F213-4C3C-AC0A-DFB037884FD8}"/>
                  </a:ext>
                </a:extLst>
              </p:cNvPr>
              <p:cNvCxnSpPr/>
              <p:nvPr/>
            </p:nvCxnSpPr>
            <p:spPr>
              <a:xfrm>
                <a:off x="7008812" y="1828800"/>
                <a:ext cx="1219200" cy="1588"/>
              </a:xfrm>
              <a:prstGeom prst="line">
                <a:avLst/>
              </a:prstGeom>
              <a:grp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DBE341E-12B2-4084-B12B-8AF9D249D76E}"/>
                  </a:ext>
                </a:extLst>
              </p:cNvPr>
              <p:cNvSpPr/>
              <p:nvPr/>
            </p:nvSpPr>
            <p:spPr>
              <a:xfrm>
                <a:off x="8193737" y="1757084"/>
                <a:ext cx="143435" cy="1434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17" name="Group 16">
            <a:extLst>
              <a:ext uri="{FF2B5EF4-FFF2-40B4-BE49-F238E27FC236}">
                <a16:creationId xmlns:a16="http://schemas.microsoft.com/office/drawing/2014/main" id="{E794B5D6-B277-4E8B-B03E-CFF2EF3DA9AE}"/>
              </a:ext>
            </a:extLst>
          </p:cNvPr>
          <p:cNvGrpSpPr/>
          <p:nvPr/>
        </p:nvGrpSpPr>
        <p:grpSpPr>
          <a:xfrm flipH="1">
            <a:off x="460047" y="2719561"/>
            <a:ext cx="3927672" cy="1200329"/>
            <a:chOff x="7272140" y="1972270"/>
            <a:chExt cx="3927672" cy="1200329"/>
          </a:xfrm>
        </p:grpSpPr>
        <p:sp>
          <p:nvSpPr>
            <p:cNvPr id="18" name="TextBox 39">
              <a:extLst>
                <a:ext uri="{FF2B5EF4-FFF2-40B4-BE49-F238E27FC236}">
                  <a16:creationId xmlns:a16="http://schemas.microsoft.com/office/drawing/2014/main" id="{271FAF54-DAD9-413C-B7D8-E451769E2199}"/>
                </a:ext>
              </a:extLst>
            </p:cNvPr>
            <p:cNvSpPr txBox="1"/>
            <p:nvPr/>
          </p:nvSpPr>
          <p:spPr>
            <a:xfrm>
              <a:off x="8741360" y="1972270"/>
              <a:ext cx="2458452" cy="1200329"/>
            </a:xfrm>
            <a:prstGeom prst="rect">
              <a:avLst/>
            </a:prstGeom>
            <a:solidFill>
              <a:schemeClr val="bg1">
                <a:lumMod val="85000"/>
              </a:schemeClr>
            </a:solid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kern="0" dirty="0">
                  <a:solidFill>
                    <a:schemeClr val="tx1">
                      <a:lumMod val="95000"/>
                      <a:lumOff val="5000"/>
                    </a:schemeClr>
                  </a:solidFill>
                  <a:latin typeface="Calibri (Body)"/>
                  <a:cs typeface="Arial" pitchFamily="34" charset="0"/>
                </a:rPr>
                <a:t>sap.ui contains technology, icons, deviceTypes, supportedThemes</a:t>
              </a:r>
              <a:endParaRPr lang="en-US" sz="1800" dirty="0">
                <a:solidFill>
                  <a:schemeClr val="tx1">
                    <a:lumMod val="95000"/>
                    <a:lumOff val="5000"/>
                  </a:schemeClr>
                </a:solidFill>
                <a:latin typeface="Calibri (Body)"/>
              </a:endParaRPr>
            </a:p>
          </p:txBody>
        </p:sp>
        <p:grpSp>
          <p:nvGrpSpPr>
            <p:cNvPr id="19" name="Group 18">
              <a:extLst>
                <a:ext uri="{FF2B5EF4-FFF2-40B4-BE49-F238E27FC236}">
                  <a16:creationId xmlns:a16="http://schemas.microsoft.com/office/drawing/2014/main" id="{EE8679A1-ECE5-4977-A684-42274872D1A0}"/>
                </a:ext>
              </a:extLst>
            </p:cNvPr>
            <p:cNvGrpSpPr/>
            <p:nvPr/>
          </p:nvGrpSpPr>
          <p:grpSpPr>
            <a:xfrm>
              <a:off x="7272140" y="2580125"/>
              <a:ext cx="1339220" cy="133297"/>
              <a:chOff x="6997002" y="1965773"/>
              <a:chExt cx="1339220" cy="133297"/>
            </a:xfrm>
          </p:grpSpPr>
          <p:cxnSp>
            <p:nvCxnSpPr>
              <p:cNvPr id="21" name="Straight Connector 20">
                <a:extLst>
                  <a:ext uri="{FF2B5EF4-FFF2-40B4-BE49-F238E27FC236}">
                    <a16:creationId xmlns:a16="http://schemas.microsoft.com/office/drawing/2014/main" id="{CAA0623E-D988-40FA-9CA3-95CF768B0D9D}"/>
                  </a:ext>
                </a:extLst>
              </p:cNvPr>
              <p:cNvCxnSpPr/>
              <p:nvPr/>
            </p:nvCxnSpPr>
            <p:spPr>
              <a:xfrm>
                <a:off x="6997002" y="2017935"/>
                <a:ext cx="1219200"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1F5A18-E8C2-4235-9EEF-2B1E49BCECDD}"/>
                  </a:ext>
                </a:extLst>
              </p:cNvPr>
              <p:cNvSpPr/>
              <p:nvPr/>
            </p:nvSpPr>
            <p:spPr>
              <a:xfrm flipV="1">
                <a:off x="8216202" y="1965773"/>
                <a:ext cx="120020" cy="13329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grpSp>
      </p:grpSp>
      <p:grpSp>
        <p:nvGrpSpPr>
          <p:cNvPr id="24" name="Group 23">
            <a:extLst>
              <a:ext uri="{FF2B5EF4-FFF2-40B4-BE49-F238E27FC236}">
                <a16:creationId xmlns:a16="http://schemas.microsoft.com/office/drawing/2014/main" id="{3E06F218-0A65-4072-A96E-FBBB284EC2CB}"/>
              </a:ext>
            </a:extLst>
          </p:cNvPr>
          <p:cNvGrpSpPr/>
          <p:nvPr/>
        </p:nvGrpSpPr>
        <p:grpSpPr>
          <a:xfrm>
            <a:off x="3965713" y="1639957"/>
            <a:ext cx="4214191" cy="3687417"/>
            <a:chOff x="4299499" y="1844331"/>
            <a:chExt cx="3589827" cy="2870059"/>
          </a:xfrm>
        </p:grpSpPr>
        <p:grpSp>
          <p:nvGrpSpPr>
            <p:cNvPr id="25" name="Group 24">
              <a:extLst>
                <a:ext uri="{FF2B5EF4-FFF2-40B4-BE49-F238E27FC236}">
                  <a16:creationId xmlns:a16="http://schemas.microsoft.com/office/drawing/2014/main" id="{76E6823F-2B66-40F2-8D17-73975575317F}"/>
                </a:ext>
              </a:extLst>
            </p:cNvPr>
            <p:cNvGrpSpPr/>
            <p:nvPr/>
          </p:nvGrpSpPr>
          <p:grpSpPr>
            <a:xfrm>
              <a:off x="4299499" y="3472295"/>
              <a:ext cx="3589827" cy="1242095"/>
              <a:chOff x="4675064" y="3109055"/>
              <a:chExt cx="2840081" cy="982680"/>
            </a:xfrm>
          </p:grpSpPr>
          <p:sp>
            <p:nvSpPr>
              <p:cNvPr id="36" name="Freeform 24">
                <a:extLst>
                  <a:ext uri="{FF2B5EF4-FFF2-40B4-BE49-F238E27FC236}">
                    <a16:creationId xmlns:a16="http://schemas.microsoft.com/office/drawing/2014/main" id="{286BAD95-EAFC-4880-A053-E6CC0D459C9E}"/>
                  </a:ext>
                </a:extLst>
              </p:cNvPr>
              <p:cNvSpPr>
                <a:spLocks/>
              </p:cNvSpPr>
              <p:nvPr/>
            </p:nvSpPr>
            <p:spPr bwMode="auto">
              <a:xfrm flipV="1">
                <a:off x="4675064" y="3293135"/>
                <a:ext cx="2840081" cy="798600"/>
              </a:xfrm>
              <a:custGeom>
                <a:avLst/>
                <a:gdLst/>
                <a:ahLst/>
                <a:cxnLst>
                  <a:cxn ang="0">
                    <a:pos x="898" y="0"/>
                  </a:cxn>
                  <a:cxn ang="0">
                    <a:pos x="1154" y="0"/>
                  </a:cxn>
                  <a:cxn ang="0">
                    <a:pos x="1279" y="5"/>
                  </a:cxn>
                  <a:cxn ang="0">
                    <a:pos x="1398" y="9"/>
                  </a:cxn>
                  <a:cxn ang="0">
                    <a:pos x="1510" y="16"/>
                  </a:cxn>
                  <a:cxn ang="0">
                    <a:pos x="1612" y="23"/>
                  </a:cxn>
                  <a:cxn ang="0">
                    <a:pos x="1707" y="35"/>
                  </a:cxn>
                  <a:cxn ang="0">
                    <a:pos x="1794" y="44"/>
                  </a:cxn>
                  <a:cxn ang="0">
                    <a:pos x="1868" y="58"/>
                  </a:cxn>
                  <a:cxn ang="0">
                    <a:pos x="1931" y="72"/>
                  </a:cxn>
                  <a:cxn ang="0">
                    <a:pos x="1982" y="86"/>
                  </a:cxn>
                  <a:cxn ang="0">
                    <a:pos x="2022" y="103"/>
                  </a:cxn>
                  <a:cxn ang="0">
                    <a:pos x="2045" y="119"/>
                  </a:cxn>
                  <a:cxn ang="0">
                    <a:pos x="2052" y="135"/>
                  </a:cxn>
                  <a:cxn ang="0">
                    <a:pos x="2052" y="577"/>
                  </a:cxn>
                  <a:cxn ang="0">
                    <a:pos x="0" y="577"/>
                  </a:cxn>
                  <a:cxn ang="0">
                    <a:pos x="0" y="135"/>
                  </a:cxn>
                  <a:cxn ang="0">
                    <a:pos x="7" y="119"/>
                  </a:cxn>
                  <a:cxn ang="0">
                    <a:pos x="30" y="103"/>
                  </a:cxn>
                  <a:cxn ang="0">
                    <a:pos x="69" y="86"/>
                  </a:cxn>
                  <a:cxn ang="0">
                    <a:pos x="121" y="72"/>
                  </a:cxn>
                  <a:cxn ang="0">
                    <a:pos x="183" y="58"/>
                  </a:cxn>
                  <a:cxn ang="0">
                    <a:pos x="258" y="44"/>
                  </a:cxn>
                  <a:cxn ang="0">
                    <a:pos x="344" y="35"/>
                  </a:cxn>
                  <a:cxn ang="0">
                    <a:pos x="439" y="23"/>
                  </a:cxn>
                  <a:cxn ang="0">
                    <a:pos x="542" y="16"/>
                  </a:cxn>
                  <a:cxn ang="0">
                    <a:pos x="653" y="9"/>
                  </a:cxn>
                  <a:cxn ang="0">
                    <a:pos x="772" y="5"/>
                  </a:cxn>
                  <a:cxn ang="0">
                    <a:pos x="898" y="0"/>
                  </a:cxn>
                </a:cxnLst>
                <a:rect l="0" t="0" r="r" b="b"/>
                <a:pathLst>
                  <a:path w="2052" h="577">
                    <a:moveTo>
                      <a:pt x="898" y="0"/>
                    </a:moveTo>
                    <a:lnTo>
                      <a:pt x="1154" y="0"/>
                    </a:lnTo>
                    <a:lnTo>
                      <a:pt x="1279" y="5"/>
                    </a:lnTo>
                    <a:lnTo>
                      <a:pt x="1398" y="9"/>
                    </a:lnTo>
                    <a:lnTo>
                      <a:pt x="1510" y="16"/>
                    </a:lnTo>
                    <a:lnTo>
                      <a:pt x="1612" y="23"/>
                    </a:lnTo>
                    <a:lnTo>
                      <a:pt x="1707" y="35"/>
                    </a:lnTo>
                    <a:lnTo>
                      <a:pt x="1794" y="44"/>
                    </a:lnTo>
                    <a:lnTo>
                      <a:pt x="1868" y="58"/>
                    </a:lnTo>
                    <a:lnTo>
                      <a:pt x="1931" y="72"/>
                    </a:lnTo>
                    <a:lnTo>
                      <a:pt x="1982" y="86"/>
                    </a:lnTo>
                    <a:lnTo>
                      <a:pt x="2022" y="103"/>
                    </a:lnTo>
                    <a:lnTo>
                      <a:pt x="2045" y="119"/>
                    </a:lnTo>
                    <a:lnTo>
                      <a:pt x="2052" y="135"/>
                    </a:lnTo>
                    <a:lnTo>
                      <a:pt x="2052" y="577"/>
                    </a:lnTo>
                    <a:lnTo>
                      <a:pt x="0" y="577"/>
                    </a:lnTo>
                    <a:lnTo>
                      <a:pt x="0" y="135"/>
                    </a:lnTo>
                    <a:lnTo>
                      <a:pt x="7" y="119"/>
                    </a:lnTo>
                    <a:lnTo>
                      <a:pt x="30" y="103"/>
                    </a:lnTo>
                    <a:lnTo>
                      <a:pt x="69" y="86"/>
                    </a:lnTo>
                    <a:lnTo>
                      <a:pt x="121" y="72"/>
                    </a:lnTo>
                    <a:lnTo>
                      <a:pt x="183" y="58"/>
                    </a:lnTo>
                    <a:lnTo>
                      <a:pt x="258" y="44"/>
                    </a:lnTo>
                    <a:lnTo>
                      <a:pt x="344" y="35"/>
                    </a:lnTo>
                    <a:lnTo>
                      <a:pt x="439" y="23"/>
                    </a:lnTo>
                    <a:lnTo>
                      <a:pt x="542" y="16"/>
                    </a:lnTo>
                    <a:lnTo>
                      <a:pt x="653" y="9"/>
                    </a:lnTo>
                    <a:lnTo>
                      <a:pt x="772" y="5"/>
                    </a:lnTo>
                    <a:lnTo>
                      <a:pt x="898" y="0"/>
                    </a:lnTo>
                    <a:close/>
                  </a:path>
                </a:pathLst>
              </a:custGeom>
              <a:gradFill>
                <a:gsLst>
                  <a:gs pos="0">
                    <a:schemeClr val="tx2">
                      <a:shade val="30000"/>
                      <a:satMod val="115000"/>
                    </a:schemeClr>
                  </a:gs>
                  <a:gs pos="69000">
                    <a:schemeClr val="accent1"/>
                  </a:gs>
                  <a:gs pos="100000">
                    <a:schemeClr val="tx2">
                      <a:shade val="100000"/>
                      <a:satMod val="115000"/>
                    </a:scheme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7" name="Freeform 25">
                <a:extLst>
                  <a:ext uri="{FF2B5EF4-FFF2-40B4-BE49-F238E27FC236}">
                    <a16:creationId xmlns:a16="http://schemas.microsoft.com/office/drawing/2014/main" id="{E511D7C8-67FD-4530-A98B-F52B6C3D92B1}"/>
                  </a:ext>
                </a:extLst>
              </p:cNvPr>
              <p:cNvSpPr>
                <a:spLocks/>
              </p:cNvSpPr>
              <p:nvPr/>
            </p:nvSpPr>
            <p:spPr bwMode="auto">
              <a:xfrm flipV="1">
                <a:off x="4675064" y="3109055"/>
                <a:ext cx="2840081" cy="372311"/>
              </a:xfrm>
              <a:custGeom>
                <a:avLst/>
                <a:gdLst/>
                <a:ahLst/>
                <a:cxnLst>
                  <a:cxn ang="0">
                    <a:pos x="898" y="0"/>
                  </a:cxn>
                  <a:cxn ang="0">
                    <a:pos x="1154" y="0"/>
                  </a:cxn>
                  <a:cxn ang="0">
                    <a:pos x="1279" y="5"/>
                  </a:cxn>
                  <a:cxn ang="0">
                    <a:pos x="1398" y="10"/>
                  </a:cxn>
                  <a:cxn ang="0">
                    <a:pos x="1510" y="17"/>
                  </a:cxn>
                  <a:cxn ang="0">
                    <a:pos x="1612" y="24"/>
                  </a:cxn>
                  <a:cxn ang="0">
                    <a:pos x="1707" y="35"/>
                  </a:cxn>
                  <a:cxn ang="0">
                    <a:pos x="1794" y="45"/>
                  </a:cxn>
                  <a:cxn ang="0">
                    <a:pos x="1868" y="59"/>
                  </a:cxn>
                  <a:cxn ang="0">
                    <a:pos x="1931" y="73"/>
                  </a:cxn>
                  <a:cxn ang="0">
                    <a:pos x="1982" y="87"/>
                  </a:cxn>
                  <a:cxn ang="0">
                    <a:pos x="2022" y="103"/>
                  </a:cxn>
                  <a:cxn ang="0">
                    <a:pos x="2045" y="119"/>
                  </a:cxn>
                  <a:cxn ang="0">
                    <a:pos x="2052" y="136"/>
                  </a:cxn>
                  <a:cxn ang="0">
                    <a:pos x="2045" y="152"/>
                  </a:cxn>
                  <a:cxn ang="0">
                    <a:pos x="2022" y="168"/>
                  </a:cxn>
                  <a:cxn ang="0">
                    <a:pos x="1982" y="182"/>
                  </a:cxn>
                  <a:cxn ang="0">
                    <a:pos x="1931" y="199"/>
                  </a:cxn>
                  <a:cxn ang="0">
                    <a:pos x="1868" y="210"/>
                  </a:cxn>
                  <a:cxn ang="0">
                    <a:pos x="1794" y="224"/>
                  </a:cxn>
                  <a:cxn ang="0">
                    <a:pos x="1707" y="234"/>
                  </a:cxn>
                  <a:cxn ang="0">
                    <a:pos x="1612" y="245"/>
                  </a:cxn>
                  <a:cxn ang="0">
                    <a:pos x="1510" y="252"/>
                  </a:cxn>
                  <a:cxn ang="0">
                    <a:pos x="1398" y="259"/>
                  </a:cxn>
                  <a:cxn ang="0">
                    <a:pos x="1279" y="264"/>
                  </a:cxn>
                  <a:cxn ang="0">
                    <a:pos x="1154" y="269"/>
                  </a:cxn>
                  <a:cxn ang="0">
                    <a:pos x="898" y="269"/>
                  </a:cxn>
                  <a:cxn ang="0">
                    <a:pos x="772" y="264"/>
                  </a:cxn>
                  <a:cxn ang="0">
                    <a:pos x="653" y="259"/>
                  </a:cxn>
                  <a:cxn ang="0">
                    <a:pos x="542" y="252"/>
                  </a:cxn>
                  <a:cxn ang="0">
                    <a:pos x="439" y="245"/>
                  </a:cxn>
                  <a:cxn ang="0">
                    <a:pos x="344" y="234"/>
                  </a:cxn>
                  <a:cxn ang="0">
                    <a:pos x="258" y="224"/>
                  </a:cxn>
                  <a:cxn ang="0">
                    <a:pos x="183" y="210"/>
                  </a:cxn>
                  <a:cxn ang="0">
                    <a:pos x="121" y="199"/>
                  </a:cxn>
                  <a:cxn ang="0">
                    <a:pos x="69" y="182"/>
                  </a:cxn>
                  <a:cxn ang="0">
                    <a:pos x="30" y="168"/>
                  </a:cxn>
                  <a:cxn ang="0">
                    <a:pos x="7" y="152"/>
                  </a:cxn>
                  <a:cxn ang="0">
                    <a:pos x="0" y="136"/>
                  </a:cxn>
                  <a:cxn ang="0">
                    <a:pos x="7" y="119"/>
                  </a:cxn>
                  <a:cxn ang="0">
                    <a:pos x="30" y="103"/>
                  </a:cxn>
                  <a:cxn ang="0">
                    <a:pos x="69" y="87"/>
                  </a:cxn>
                  <a:cxn ang="0">
                    <a:pos x="121" y="73"/>
                  </a:cxn>
                  <a:cxn ang="0">
                    <a:pos x="183" y="59"/>
                  </a:cxn>
                  <a:cxn ang="0">
                    <a:pos x="258" y="45"/>
                  </a:cxn>
                  <a:cxn ang="0">
                    <a:pos x="344" y="35"/>
                  </a:cxn>
                  <a:cxn ang="0">
                    <a:pos x="439" y="24"/>
                  </a:cxn>
                  <a:cxn ang="0">
                    <a:pos x="542" y="17"/>
                  </a:cxn>
                  <a:cxn ang="0">
                    <a:pos x="653" y="10"/>
                  </a:cxn>
                  <a:cxn ang="0">
                    <a:pos x="772" y="5"/>
                  </a:cxn>
                  <a:cxn ang="0">
                    <a:pos x="898" y="0"/>
                  </a:cxn>
                </a:cxnLst>
                <a:rect l="0" t="0" r="r" b="b"/>
                <a:pathLst>
                  <a:path w="2052" h="269">
                    <a:moveTo>
                      <a:pt x="898" y="0"/>
                    </a:moveTo>
                    <a:lnTo>
                      <a:pt x="1154" y="0"/>
                    </a:lnTo>
                    <a:lnTo>
                      <a:pt x="1279" y="5"/>
                    </a:lnTo>
                    <a:lnTo>
                      <a:pt x="1398" y="10"/>
                    </a:lnTo>
                    <a:lnTo>
                      <a:pt x="1510" y="17"/>
                    </a:lnTo>
                    <a:lnTo>
                      <a:pt x="1612" y="24"/>
                    </a:lnTo>
                    <a:lnTo>
                      <a:pt x="1707" y="35"/>
                    </a:lnTo>
                    <a:lnTo>
                      <a:pt x="1794" y="45"/>
                    </a:lnTo>
                    <a:lnTo>
                      <a:pt x="1868" y="59"/>
                    </a:lnTo>
                    <a:lnTo>
                      <a:pt x="1931" y="73"/>
                    </a:lnTo>
                    <a:lnTo>
                      <a:pt x="1982" y="87"/>
                    </a:lnTo>
                    <a:lnTo>
                      <a:pt x="2022" y="103"/>
                    </a:lnTo>
                    <a:lnTo>
                      <a:pt x="2045" y="119"/>
                    </a:lnTo>
                    <a:lnTo>
                      <a:pt x="2052" y="136"/>
                    </a:lnTo>
                    <a:lnTo>
                      <a:pt x="2045" y="152"/>
                    </a:lnTo>
                    <a:lnTo>
                      <a:pt x="2022" y="168"/>
                    </a:lnTo>
                    <a:lnTo>
                      <a:pt x="1982" y="182"/>
                    </a:lnTo>
                    <a:lnTo>
                      <a:pt x="1931" y="199"/>
                    </a:lnTo>
                    <a:lnTo>
                      <a:pt x="1868" y="210"/>
                    </a:lnTo>
                    <a:lnTo>
                      <a:pt x="1794" y="224"/>
                    </a:lnTo>
                    <a:lnTo>
                      <a:pt x="1707" y="234"/>
                    </a:lnTo>
                    <a:lnTo>
                      <a:pt x="1612" y="245"/>
                    </a:lnTo>
                    <a:lnTo>
                      <a:pt x="1510" y="252"/>
                    </a:lnTo>
                    <a:lnTo>
                      <a:pt x="1398" y="259"/>
                    </a:lnTo>
                    <a:lnTo>
                      <a:pt x="1279" y="264"/>
                    </a:lnTo>
                    <a:lnTo>
                      <a:pt x="1154" y="269"/>
                    </a:lnTo>
                    <a:lnTo>
                      <a:pt x="898" y="269"/>
                    </a:lnTo>
                    <a:lnTo>
                      <a:pt x="772" y="264"/>
                    </a:lnTo>
                    <a:lnTo>
                      <a:pt x="653" y="259"/>
                    </a:lnTo>
                    <a:lnTo>
                      <a:pt x="542" y="252"/>
                    </a:lnTo>
                    <a:lnTo>
                      <a:pt x="439" y="245"/>
                    </a:lnTo>
                    <a:lnTo>
                      <a:pt x="344" y="234"/>
                    </a:lnTo>
                    <a:lnTo>
                      <a:pt x="258" y="224"/>
                    </a:lnTo>
                    <a:lnTo>
                      <a:pt x="183" y="210"/>
                    </a:lnTo>
                    <a:lnTo>
                      <a:pt x="121" y="199"/>
                    </a:lnTo>
                    <a:lnTo>
                      <a:pt x="69" y="182"/>
                    </a:lnTo>
                    <a:lnTo>
                      <a:pt x="30" y="168"/>
                    </a:lnTo>
                    <a:lnTo>
                      <a:pt x="7" y="152"/>
                    </a:lnTo>
                    <a:lnTo>
                      <a:pt x="0" y="136"/>
                    </a:lnTo>
                    <a:lnTo>
                      <a:pt x="7" y="119"/>
                    </a:lnTo>
                    <a:lnTo>
                      <a:pt x="30" y="103"/>
                    </a:lnTo>
                    <a:lnTo>
                      <a:pt x="69" y="87"/>
                    </a:lnTo>
                    <a:lnTo>
                      <a:pt x="121" y="73"/>
                    </a:lnTo>
                    <a:lnTo>
                      <a:pt x="183" y="59"/>
                    </a:lnTo>
                    <a:lnTo>
                      <a:pt x="258" y="45"/>
                    </a:lnTo>
                    <a:lnTo>
                      <a:pt x="344" y="35"/>
                    </a:lnTo>
                    <a:lnTo>
                      <a:pt x="439" y="24"/>
                    </a:lnTo>
                    <a:lnTo>
                      <a:pt x="542" y="17"/>
                    </a:lnTo>
                    <a:lnTo>
                      <a:pt x="653" y="10"/>
                    </a:lnTo>
                    <a:lnTo>
                      <a:pt x="772" y="5"/>
                    </a:lnTo>
                    <a:lnTo>
                      <a:pt x="8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6" name="Group 25">
              <a:extLst>
                <a:ext uri="{FF2B5EF4-FFF2-40B4-BE49-F238E27FC236}">
                  <a16:creationId xmlns:a16="http://schemas.microsoft.com/office/drawing/2014/main" id="{416F6351-D718-435B-AB9B-8299FF4E34A7}"/>
                </a:ext>
              </a:extLst>
            </p:cNvPr>
            <p:cNvGrpSpPr/>
            <p:nvPr/>
          </p:nvGrpSpPr>
          <p:grpSpPr>
            <a:xfrm>
              <a:off x="4624892" y="2650478"/>
              <a:ext cx="2902301" cy="1140627"/>
              <a:chOff x="4932498" y="2327065"/>
              <a:chExt cx="2296147" cy="902404"/>
            </a:xfrm>
          </p:grpSpPr>
          <p:sp>
            <p:nvSpPr>
              <p:cNvPr id="34" name="Freeform 26">
                <a:extLst>
                  <a:ext uri="{FF2B5EF4-FFF2-40B4-BE49-F238E27FC236}">
                    <a16:creationId xmlns:a16="http://schemas.microsoft.com/office/drawing/2014/main" id="{20E85055-3D27-4D5B-9FDD-0EFE7F2C6B4E}"/>
                  </a:ext>
                </a:extLst>
              </p:cNvPr>
              <p:cNvSpPr>
                <a:spLocks/>
              </p:cNvSpPr>
              <p:nvPr/>
            </p:nvSpPr>
            <p:spPr bwMode="auto">
              <a:xfrm flipV="1">
                <a:off x="4932498" y="2479311"/>
                <a:ext cx="2296147" cy="750158"/>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6"/>
                  </a:cxn>
                  <a:cxn ang="0">
                    <a:pos x="1628" y="80"/>
                  </a:cxn>
                  <a:cxn ang="0">
                    <a:pos x="1652" y="94"/>
                  </a:cxn>
                  <a:cxn ang="0">
                    <a:pos x="1659" y="108"/>
                  </a:cxn>
                  <a:cxn ang="0">
                    <a:pos x="1659" y="542"/>
                  </a:cxn>
                  <a:cxn ang="0">
                    <a:pos x="0" y="542"/>
                  </a:cxn>
                  <a:cxn ang="0">
                    <a:pos x="0" y="108"/>
                  </a:cxn>
                  <a:cxn ang="0">
                    <a:pos x="7" y="94"/>
                  </a:cxn>
                  <a:cxn ang="0">
                    <a:pos x="30" y="80"/>
                  </a:cxn>
                  <a:cxn ang="0">
                    <a:pos x="65" y="66"/>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542">
                    <a:moveTo>
                      <a:pt x="719" y="0"/>
                    </a:moveTo>
                    <a:lnTo>
                      <a:pt x="942" y="0"/>
                    </a:lnTo>
                    <a:lnTo>
                      <a:pt x="1051" y="5"/>
                    </a:lnTo>
                    <a:lnTo>
                      <a:pt x="1154" y="10"/>
                    </a:lnTo>
                    <a:lnTo>
                      <a:pt x="1249" y="14"/>
                    </a:lnTo>
                    <a:lnTo>
                      <a:pt x="1338" y="24"/>
                    </a:lnTo>
                    <a:lnTo>
                      <a:pt x="1417" y="33"/>
                    </a:lnTo>
                    <a:lnTo>
                      <a:pt x="1487" y="42"/>
                    </a:lnTo>
                    <a:lnTo>
                      <a:pt x="1545" y="54"/>
                    </a:lnTo>
                    <a:lnTo>
                      <a:pt x="1594" y="66"/>
                    </a:lnTo>
                    <a:lnTo>
                      <a:pt x="1628" y="80"/>
                    </a:lnTo>
                    <a:lnTo>
                      <a:pt x="1652" y="94"/>
                    </a:lnTo>
                    <a:lnTo>
                      <a:pt x="1659" y="108"/>
                    </a:lnTo>
                    <a:lnTo>
                      <a:pt x="1659" y="542"/>
                    </a:lnTo>
                    <a:lnTo>
                      <a:pt x="0" y="542"/>
                    </a:lnTo>
                    <a:lnTo>
                      <a:pt x="0" y="108"/>
                    </a:lnTo>
                    <a:lnTo>
                      <a:pt x="7" y="94"/>
                    </a:lnTo>
                    <a:lnTo>
                      <a:pt x="30" y="80"/>
                    </a:lnTo>
                    <a:lnTo>
                      <a:pt x="65" y="66"/>
                    </a:lnTo>
                    <a:lnTo>
                      <a:pt x="114" y="54"/>
                    </a:lnTo>
                    <a:lnTo>
                      <a:pt x="172" y="42"/>
                    </a:lnTo>
                    <a:lnTo>
                      <a:pt x="244" y="33"/>
                    </a:lnTo>
                    <a:lnTo>
                      <a:pt x="323" y="24"/>
                    </a:lnTo>
                    <a:lnTo>
                      <a:pt x="412" y="14"/>
                    </a:lnTo>
                    <a:lnTo>
                      <a:pt x="507" y="10"/>
                    </a:lnTo>
                    <a:lnTo>
                      <a:pt x="609" y="5"/>
                    </a:lnTo>
                    <a:lnTo>
                      <a:pt x="719" y="0"/>
                    </a:lnTo>
                    <a:close/>
                  </a:path>
                </a:pathLst>
              </a:custGeom>
              <a:gradFill>
                <a:gsLst>
                  <a:gs pos="0">
                    <a:srgbClr val="FFC000">
                      <a:shade val="30000"/>
                      <a:satMod val="115000"/>
                    </a:srgbClr>
                  </a:gs>
                  <a:gs pos="66000">
                    <a:srgbClr val="FFED01"/>
                  </a:gs>
                  <a:gs pos="100000">
                    <a:srgbClr val="FFC00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5" name="Freeform 27">
                <a:extLst>
                  <a:ext uri="{FF2B5EF4-FFF2-40B4-BE49-F238E27FC236}">
                    <a16:creationId xmlns:a16="http://schemas.microsoft.com/office/drawing/2014/main" id="{DB9F180F-2EC3-442D-A5A1-92F78E3E8B6B}"/>
                  </a:ext>
                </a:extLst>
              </p:cNvPr>
              <p:cNvSpPr>
                <a:spLocks/>
              </p:cNvSpPr>
              <p:nvPr/>
            </p:nvSpPr>
            <p:spPr bwMode="auto">
              <a:xfrm flipV="1">
                <a:off x="4932498" y="2327065"/>
                <a:ext cx="2296147" cy="304492"/>
              </a:xfrm>
              <a:custGeom>
                <a:avLst/>
                <a:gdLst/>
                <a:ahLst/>
                <a:cxnLst>
                  <a:cxn ang="0">
                    <a:pos x="719" y="0"/>
                  </a:cxn>
                  <a:cxn ang="0">
                    <a:pos x="942" y="0"/>
                  </a:cxn>
                  <a:cxn ang="0">
                    <a:pos x="1051" y="5"/>
                  </a:cxn>
                  <a:cxn ang="0">
                    <a:pos x="1154" y="10"/>
                  </a:cxn>
                  <a:cxn ang="0">
                    <a:pos x="1249" y="14"/>
                  </a:cxn>
                  <a:cxn ang="0">
                    <a:pos x="1338" y="24"/>
                  </a:cxn>
                  <a:cxn ang="0">
                    <a:pos x="1417" y="33"/>
                  </a:cxn>
                  <a:cxn ang="0">
                    <a:pos x="1487" y="42"/>
                  </a:cxn>
                  <a:cxn ang="0">
                    <a:pos x="1545" y="54"/>
                  </a:cxn>
                  <a:cxn ang="0">
                    <a:pos x="1594" y="68"/>
                  </a:cxn>
                  <a:cxn ang="0">
                    <a:pos x="1628" y="80"/>
                  </a:cxn>
                  <a:cxn ang="0">
                    <a:pos x="1652" y="96"/>
                  </a:cxn>
                  <a:cxn ang="0">
                    <a:pos x="1659" y="110"/>
                  </a:cxn>
                  <a:cxn ang="0">
                    <a:pos x="1652" y="124"/>
                  </a:cxn>
                  <a:cxn ang="0">
                    <a:pos x="1628" y="140"/>
                  </a:cxn>
                  <a:cxn ang="0">
                    <a:pos x="1594" y="152"/>
                  </a:cxn>
                  <a:cxn ang="0">
                    <a:pos x="1545" y="166"/>
                  </a:cxn>
                  <a:cxn ang="0">
                    <a:pos x="1487" y="178"/>
                  </a:cxn>
                  <a:cxn ang="0">
                    <a:pos x="1417" y="187"/>
                  </a:cxn>
                  <a:cxn ang="0">
                    <a:pos x="1338" y="196"/>
                  </a:cxn>
                  <a:cxn ang="0">
                    <a:pos x="1249" y="206"/>
                  </a:cxn>
                  <a:cxn ang="0">
                    <a:pos x="1154" y="210"/>
                  </a:cxn>
                  <a:cxn ang="0">
                    <a:pos x="1051" y="215"/>
                  </a:cxn>
                  <a:cxn ang="0">
                    <a:pos x="942" y="220"/>
                  </a:cxn>
                  <a:cxn ang="0">
                    <a:pos x="719" y="220"/>
                  </a:cxn>
                  <a:cxn ang="0">
                    <a:pos x="609" y="215"/>
                  </a:cxn>
                  <a:cxn ang="0">
                    <a:pos x="507" y="210"/>
                  </a:cxn>
                  <a:cxn ang="0">
                    <a:pos x="412" y="206"/>
                  </a:cxn>
                  <a:cxn ang="0">
                    <a:pos x="323" y="196"/>
                  </a:cxn>
                  <a:cxn ang="0">
                    <a:pos x="244" y="187"/>
                  </a:cxn>
                  <a:cxn ang="0">
                    <a:pos x="172" y="178"/>
                  </a:cxn>
                  <a:cxn ang="0">
                    <a:pos x="114" y="166"/>
                  </a:cxn>
                  <a:cxn ang="0">
                    <a:pos x="65" y="152"/>
                  </a:cxn>
                  <a:cxn ang="0">
                    <a:pos x="30" y="140"/>
                  </a:cxn>
                  <a:cxn ang="0">
                    <a:pos x="7" y="124"/>
                  </a:cxn>
                  <a:cxn ang="0">
                    <a:pos x="0" y="110"/>
                  </a:cxn>
                  <a:cxn ang="0">
                    <a:pos x="7" y="96"/>
                  </a:cxn>
                  <a:cxn ang="0">
                    <a:pos x="30" y="80"/>
                  </a:cxn>
                  <a:cxn ang="0">
                    <a:pos x="65" y="68"/>
                  </a:cxn>
                  <a:cxn ang="0">
                    <a:pos x="114" y="54"/>
                  </a:cxn>
                  <a:cxn ang="0">
                    <a:pos x="172" y="42"/>
                  </a:cxn>
                  <a:cxn ang="0">
                    <a:pos x="244" y="33"/>
                  </a:cxn>
                  <a:cxn ang="0">
                    <a:pos x="323" y="24"/>
                  </a:cxn>
                  <a:cxn ang="0">
                    <a:pos x="412" y="14"/>
                  </a:cxn>
                  <a:cxn ang="0">
                    <a:pos x="507" y="10"/>
                  </a:cxn>
                  <a:cxn ang="0">
                    <a:pos x="609" y="5"/>
                  </a:cxn>
                  <a:cxn ang="0">
                    <a:pos x="719" y="0"/>
                  </a:cxn>
                </a:cxnLst>
                <a:rect l="0" t="0" r="r" b="b"/>
                <a:pathLst>
                  <a:path w="1659" h="220">
                    <a:moveTo>
                      <a:pt x="719" y="0"/>
                    </a:moveTo>
                    <a:lnTo>
                      <a:pt x="942" y="0"/>
                    </a:lnTo>
                    <a:lnTo>
                      <a:pt x="1051" y="5"/>
                    </a:lnTo>
                    <a:lnTo>
                      <a:pt x="1154" y="10"/>
                    </a:lnTo>
                    <a:lnTo>
                      <a:pt x="1249" y="14"/>
                    </a:lnTo>
                    <a:lnTo>
                      <a:pt x="1338" y="24"/>
                    </a:lnTo>
                    <a:lnTo>
                      <a:pt x="1417" y="33"/>
                    </a:lnTo>
                    <a:lnTo>
                      <a:pt x="1487" y="42"/>
                    </a:lnTo>
                    <a:lnTo>
                      <a:pt x="1545" y="54"/>
                    </a:lnTo>
                    <a:lnTo>
                      <a:pt x="1594" y="68"/>
                    </a:lnTo>
                    <a:lnTo>
                      <a:pt x="1628" y="80"/>
                    </a:lnTo>
                    <a:lnTo>
                      <a:pt x="1652" y="96"/>
                    </a:lnTo>
                    <a:lnTo>
                      <a:pt x="1659" y="110"/>
                    </a:lnTo>
                    <a:lnTo>
                      <a:pt x="1652" y="124"/>
                    </a:lnTo>
                    <a:lnTo>
                      <a:pt x="1628" y="140"/>
                    </a:lnTo>
                    <a:lnTo>
                      <a:pt x="1594" y="152"/>
                    </a:lnTo>
                    <a:lnTo>
                      <a:pt x="1545" y="166"/>
                    </a:lnTo>
                    <a:lnTo>
                      <a:pt x="1487" y="178"/>
                    </a:lnTo>
                    <a:lnTo>
                      <a:pt x="1417" y="187"/>
                    </a:lnTo>
                    <a:lnTo>
                      <a:pt x="1338" y="196"/>
                    </a:lnTo>
                    <a:lnTo>
                      <a:pt x="1249" y="206"/>
                    </a:lnTo>
                    <a:lnTo>
                      <a:pt x="1154" y="210"/>
                    </a:lnTo>
                    <a:lnTo>
                      <a:pt x="1051" y="215"/>
                    </a:lnTo>
                    <a:lnTo>
                      <a:pt x="942" y="220"/>
                    </a:lnTo>
                    <a:lnTo>
                      <a:pt x="719" y="220"/>
                    </a:lnTo>
                    <a:lnTo>
                      <a:pt x="609" y="215"/>
                    </a:lnTo>
                    <a:lnTo>
                      <a:pt x="507" y="210"/>
                    </a:lnTo>
                    <a:lnTo>
                      <a:pt x="412" y="206"/>
                    </a:lnTo>
                    <a:lnTo>
                      <a:pt x="323" y="196"/>
                    </a:lnTo>
                    <a:lnTo>
                      <a:pt x="244" y="187"/>
                    </a:lnTo>
                    <a:lnTo>
                      <a:pt x="172" y="178"/>
                    </a:lnTo>
                    <a:lnTo>
                      <a:pt x="114" y="166"/>
                    </a:lnTo>
                    <a:lnTo>
                      <a:pt x="65" y="152"/>
                    </a:lnTo>
                    <a:lnTo>
                      <a:pt x="30" y="140"/>
                    </a:lnTo>
                    <a:lnTo>
                      <a:pt x="7" y="124"/>
                    </a:lnTo>
                    <a:lnTo>
                      <a:pt x="0" y="110"/>
                    </a:lnTo>
                    <a:lnTo>
                      <a:pt x="7" y="96"/>
                    </a:lnTo>
                    <a:lnTo>
                      <a:pt x="30" y="80"/>
                    </a:lnTo>
                    <a:lnTo>
                      <a:pt x="65" y="68"/>
                    </a:lnTo>
                    <a:lnTo>
                      <a:pt x="114" y="54"/>
                    </a:lnTo>
                    <a:lnTo>
                      <a:pt x="172" y="42"/>
                    </a:lnTo>
                    <a:lnTo>
                      <a:pt x="244" y="33"/>
                    </a:lnTo>
                    <a:lnTo>
                      <a:pt x="323" y="24"/>
                    </a:lnTo>
                    <a:lnTo>
                      <a:pt x="412" y="14"/>
                    </a:lnTo>
                    <a:lnTo>
                      <a:pt x="507" y="10"/>
                    </a:lnTo>
                    <a:lnTo>
                      <a:pt x="609" y="5"/>
                    </a:lnTo>
                    <a:lnTo>
                      <a:pt x="719" y="0"/>
                    </a:lnTo>
                    <a:close/>
                  </a:path>
                </a:pathLst>
              </a:custGeom>
              <a:solidFill>
                <a:srgbClr val="4B8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7" name="Group 26">
              <a:extLst>
                <a:ext uri="{FF2B5EF4-FFF2-40B4-BE49-F238E27FC236}">
                  <a16:creationId xmlns:a16="http://schemas.microsoft.com/office/drawing/2014/main" id="{5A3E55BA-F551-4DF4-91B7-03FEB5CB9615}"/>
                </a:ext>
              </a:extLst>
            </p:cNvPr>
            <p:cNvGrpSpPr/>
            <p:nvPr/>
          </p:nvGrpSpPr>
          <p:grpSpPr>
            <a:xfrm>
              <a:off x="4978276" y="1844331"/>
              <a:ext cx="2206030" cy="1058404"/>
              <a:chOff x="5212077" y="1542306"/>
              <a:chExt cx="1745294" cy="837353"/>
            </a:xfrm>
          </p:grpSpPr>
          <p:sp>
            <p:nvSpPr>
              <p:cNvPr id="32" name="Freeform 28">
                <a:extLst>
                  <a:ext uri="{FF2B5EF4-FFF2-40B4-BE49-F238E27FC236}">
                    <a16:creationId xmlns:a16="http://schemas.microsoft.com/office/drawing/2014/main" id="{92D74EF6-8DA1-4757-8222-22F4BAC5F0EA}"/>
                  </a:ext>
                </a:extLst>
              </p:cNvPr>
              <p:cNvSpPr>
                <a:spLocks/>
              </p:cNvSpPr>
              <p:nvPr/>
            </p:nvSpPr>
            <p:spPr bwMode="auto">
              <a:xfrm flipV="1">
                <a:off x="5212077" y="1654414"/>
                <a:ext cx="1745294" cy="725245"/>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1"/>
                  </a:cxn>
                  <a:cxn ang="0">
                    <a:pos x="1261" y="85"/>
                  </a:cxn>
                  <a:cxn ang="0">
                    <a:pos x="1261" y="524"/>
                  </a:cxn>
                  <a:cxn ang="0">
                    <a:pos x="0" y="524"/>
                  </a:cxn>
                  <a:cxn ang="0">
                    <a:pos x="0" y="85"/>
                  </a:cxn>
                  <a:cxn ang="0">
                    <a:pos x="10" y="71"/>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524">
                    <a:moveTo>
                      <a:pt x="528" y="0"/>
                    </a:moveTo>
                    <a:lnTo>
                      <a:pt x="733" y="0"/>
                    </a:lnTo>
                    <a:lnTo>
                      <a:pt x="831" y="5"/>
                    </a:lnTo>
                    <a:lnTo>
                      <a:pt x="922" y="10"/>
                    </a:lnTo>
                    <a:lnTo>
                      <a:pt x="1003" y="17"/>
                    </a:lnTo>
                    <a:lnTo>
                      <a:pt x="1077" y="26"/>
                    </a:lnTo>
                    <a:lnTo>
                      <a:pt x="1140" y="35"/>
                    </a:lnTo>
                    <a:lnTo>
                      <a:pt x="1191" y="45"/>
                    </a:lnTo>
                    <a:lnTo>
                      <a:pt x="1229" y="59"/>
                    </a:lnTo>
                    <a:lnTo>
                      <a:pt x="1252" y="71"/>
                    </a:lnTo>
                    <a:lnTo>
                      <a:pt x="1261" y="85"/>
                    </a:lnTo>
                    <a:lnTo>
                      <a:pt x="1261" y="524"/>
                    </a:lnTo>
                    <a:lnTo>
                      <a:pt x="0" y="524"/>
                    </a:lnTo>
                    <a:lnTo>
                      <a:pt x="0" y="85"/>
                    </a:lnTo>
                    <a:lnTo>
                      <a:pt x="10" y="71"/>
                    </a:lnTo>
                    <a:lnTo>
                      <a:pt x="33" y="59"/>
                    </a:lnTo>
                    <a:lnTo>
                      <a:pt x="70" y="45"/>
                    </a:lnTo>
                    <a:lnTo>
                      <a:pt x="121" y="35"/>
                    </a:lnTo>
                    <a:lnTo>
                      <a:pt x="186" y="26"/>
                    </a:lnTo>
                    <a:lnTo>
                      <a:pt x="258" y="17"/>
                    </a:lnTo>
                    <a:lnTo>
                      <a:pt x="342" y="10"/>
                    </a:lnTo>
                    <a:lnTo>
                      <a:pt x="433" y="5"/>
                    </a:lnTo>
                    <a:lnTo>
                      <a:pt x="528" y="0"/>
                    </a:lnTo>
                    <a:close/>
                  </a:path>
                </a:pathLst>
              </a:custGeom>
              <a:gradFill>
                <a:gsLst>
                  <a:gs pos="0">
                    <a:srgbClr val="92D050">
                      <a:shade val="30000"/>
                      <a:satMod val="115000"/>
                    </a:srgbClr>
                  </a:gs>
                  <a:gs pos="66000">
                    <a:srgbClr val="B1E739"/>
                  </a:gs>
                  <a:gs pos="100000">
                    <a:srgbClr val="92D050">
                      <a:shade val="100000"/>
                      <a:satMod val="115000"/>
                    </a:srgbClr>
                  </a:gs>
                </a:gsLst>
                <a:lin ang="0" scaled="1"/>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33" name="Freeform 29">
                <a:extLst>
                  <a:ext uri="{FF2B5EF4-FFF2-40B4-BE49-F238E27FC236}">
                    <a16:creationId xmlns:a16="http://schemas.microsoft.com/office/drawing/2014/main" id="{32E02FB3-AF73-41C0-9E3F-D48F6E622BC8}"/>
                  </a:ext>
                </a:extLst>
              </p:cNvPr>
              <p:cNvSpPr>
                <a:spLocks/>
              </p:cNvSpPr>
              <p:nvPr/>
            </p:nvSpPr>
            <p:spPr bwMode="auto">
              <a:xfrm flipV="1">
                <a:off x="5212077" y="1542306"/>
                <a:ext cx="1745294" cy="229753"/>
              </a:xfrm>
              <a:custGeom>
                <a:avLst/>
                <a:gdLst/>
                <a:ahLst/>
                <a:cxnLst>
                  <a:cxn ang="0">
                    <a:pos x="528" y="0"/>
                  </a:cxn>
                  <a:cxn ang="0">
                    <a:pos x="733" y="0"/>
                  </a:cxn>
                  <a:cxn ang="0">
                    <a:pos x="831" y="5"/>
                  </a:cxn>
                  <a:cxn ang="0">
                    <a:pos x="922" y="10"/>
                  </a:cxn>
                  <a:cxn ang="0">
                    <a:pos x="1003" y="17"/>
                  </a:cxn>
                  <a:cxn ang="0">
                    <a:pos x="1077" y="26"/>
                  </a:cxn>
                  <a:cxn ang="0">
                    <a:pos x="1140" y="35"/>
                  </a:cxn>
                  <a:cxn ang="0">
                    <a:pos x="1191" y="45"/>
                  </a:cxn>
                  <a:cxn ang="0">
                    <a:pos x="1229" y="59"/>
                  </a:cxn>
                  <a:cxn ang="0">
                    <a:pos x="1252" y="70"/>
                  </a:cxn>
                  <a:cxn ang="0">
                    <a:pos x="1261" y="85"/>
                  </a:cxn>
                  <a:cxn ang="0">
                    <a:pos x="1252" y="99"/>
                  </a:cxn>
                  <a:cxn ang="0">
                    <a:pos x="1229" y="110"/>
                  </a:cxn>
                  <a:cxn ang="0">
                    <a:pos x="1191" y="122"/>
                  </a:cxn>
                  <a:cxn ang="0">
                    <a:pos x="1140" y="134"/>
                  </a:cxn>
                  <a:cxn ang="0">
                    <a:pos x="1077" y="143"/>
                  </a:cxn>
                  <a:cxn ang="0">
                    <a:pos x="1003" y="150"/>
                  </a:cxn>
                  <a:cxn ang="0">
                    <a:pos x="922" y="157"/>
                  </a:cxn>
                  <a:cxn ang="0">
                    <a:pos x="831" y="162"/>
                  </a:cxn>
                  <a:cxn ang="0">
                    <a:pos x="733" y="166"/>
                  </a:cxn>
                  <a:cxn ang="0">
                    <a:pos x="528" y="166"/>
                  </a:cxn>
                  <a:cxn ang="0">
                    <a:pos x="433" y="162"/>
                  </a:cxn>
                  <a:cxn ang="0">
                    <a:pos x="342" y="157"/>
                  </a:cxn>
                  <a:cxn ang="0">
                    <a:pos x="258" y="150"/>
                  </a:cxn>
                  <a:cxn ang="0">
                    <a:pos x="186" y="143"/>
                  </a:cxn>
                  <a:cxn ang="0">
                    <a:pos x="121" y="134"/>
                  </a:cxn>
                  <a:cxn ang="0">
                    <a:pos x="70" y="122"/>
                  </a:cxn>
                  <a:cxn ang="0">
                    <a:pos x="33" y="110"/>
                  </a:cxn>
                  <a:cxn ang="0">
                    <a:pos x="10" y="99"/>
                  </a:cxn>
                  <a:cxn ang="0">
                    <a:pos x="0" y="85"/>
                  </a:cxn>
                  <a:cxn ang="0">
                    <a:pos x="10" y="70"/>
                  </a:cxn>
                  <a:cxn ang="0">
                    <a:pos x="33" y="59"/>
                  </a:cxn>
                  <a:cxn ang="0">
                    <a:pos x="70" y="45"/>
                  </a:cxn>
                  <a:cxn ang="0">
                    <a:pos x="121" y="35"/>
                  </a:cxn>
                  <a:cxn ang="0">
                    <a:pos x="186" y="26"/>
                  </a:cxn>
                  <a:cxn ang="0">
                    <a:pos x="258" y="17"/>
                  </a:cxn>
                  <a:cxn ang="0">
                    <a:pos x="342" y="10"/>
                  </a:cxn>
                  <a:cxn ang="0">
                    <a:pos x="433" y="5"/>
                  </a:cxn>
                  <a:cxn ang="0">
                    <a:pos x="528" y="0"/>
                  </a:cxn>
                </a:cxnLst>
                <a:rect l="0" t="0" r="r" b="b"/>
                <a:pathLst>
                  <a:path w="1261" h="166">
                    <a:moveTo>
                      <a:pt x="528" y="0"/>
                    </a:moveTo>
                    <a:lnTo>
                      <a:pt x="733" y="0"/>
                    </a:lnTo>
                    <a:lnTo>
                      <a:pt x="831" y="5"/>
                    </a:lnTo>
                    <a:lnTo>
                      <a:pt x="922" y="10"/>
                    </a:lnTo>
                    <a:lnTo>
                      <a:pt x="1003" y="17"/>
                    </a:lnTo>
                    <a:lnTo>
                      <a:pt x="1077" y="26"/>
                    </a:lnTo>
                    <a:lnTo>
                      <a:pt x="1140" y="35"/>
                    </a:lnTo>
                    <a:lnTo>
                      <a:pt x="1191" y="45"/>
                    </a:lnTo>
                    <a:lnTo>
                      <a:pt x="1229" y="59"/>
                    </a:lnTo>
                    <a:lnTo>
                      <a:pt x="1252" y="70"/>
                    </a:lnTo>
                    <a:lnTo>
                      <a:pt x="1261" y="85"/>
                    </a:lnTo>
                    <a:lnTo>
                      <a:pt x="1252" y="99"/>
                    </a:lnTo>
                    <a:lnTo>
                      <a:pt x="1229" y="110"/>
                    </a:lnTo>
                    <a:lnTo>
                      <a:pt x="1191" y="122"/>
                    </a:lnTo>
                    <a:lnTo>
                      <a:pt x="1140" y="134"/>
                    </a:lnTo>
                    <a:lnTo>
                      <a:pt x="1077" y="143"/>
                    </a:lnTo>
                    <a:lnTo>
                      <a:pt x="1003" y="150"/>
                    </a:lnTo>
                    <a:lnTo>
                      <a:pt x="922" y="157"/>
                    </a:lnTo>
                    <a:lnTo>
                      <a:pt x="831" y="162"/>
                    </a:lnTo>
                    <a:lnTo>
                      <a:pt x="733" y="166"/>
                    </a:lnTo>
                    <a:lnTo>
                      <a:pt x="528" y="166"/>
                    </a:lnTo>
                    <a:lnTo>
                      <a:pt x="433" y="162"/>
                    </a:lnTo>
                    <a:lnTo>
                      <a:pt x="342" y="157"/>
                    </a:lnTo>
                    <a:lnTo>
                      <a:pt x="258" y="150"/>
                    </a:lnTo>
                    <a:lnTo>
                      <a:pt x="186" y="143"/>
                    </a:lnTo>
                    <a:lnTo>
                      <a:pt x="121" y="134"/>
                    </a:lnTo>
                    <a:lnTo>
                      <a:pt x="70" y="122"/>
                    </a:lnTo>
                    <a:lnTo>
                      <a:pt x="33" y="110"/>
                    </a:lnTo>
                    <a:lnTo>
                      <a:pt x="10" y="99"/>
                    </a:lnTo>
                    <a:lnTo>
                      <a:pt x="0" y="85"/>
                    </a:lnTo>
                    <a:lnTo>
                      <a:pt x="10" y="70"/>
                    </a:lnTo>
                    <a:lnTo>
                      <a:pt x="33" y="59"/>
                    </a:lnTo>
                    <a:lnTo>
                      <a:pt x="70" y="45"/>
                    </a:lnTo>
                    <a:lnTo>
                      <a:pt x="121" y="35"/>
                    </a:lnTo>
                    <a:lnTo>
                      <a:pt x="186" y="26"/>
                    </a:lnTo>
                    <a:lnTo>
                      <a:pt x="258" y="17"/>
                    </a:lnTo>
                    <a:lnTo>
                      <a:pt x="342" y="10"/>
                    </a:lnTo>
                    <a:lnTo>
                      <a:pt x="433" y="5"/>
                    </a:lnTo>
                    <a:lnTo>
                      <a:pt x="528" y="0"/>
                    </a:lnTo>
                    <a:close/>
                  </a:path>
                </a:pathLst>
              </a:custGeom>
              <a:solidFill>
                <a:srgbClr val="4D762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grpSp>
        <p:grpSp>
          <p:nvGrpSpPr>
            <p:cNvPr id="28" name="Group 27">
              <a:extLst>
                <a:ext uri="{FF2B5EF4-FFF2-40B4-BE49-F238E27FC236}">
                  <a16:creationId xmlns:a16="http://schemas.microsoft.com/office/drawing/2014/main" id="{D06E4629-F776-401A-9FDD-443E547B8751}"/>
                </a:ext>
              </a:extLst>
            </p:cNvPr>
            <p:cNvGrpSpPr/>
            <p:nvPr/>
          </p:nvGrpSpPr>
          <p:grpSpPr>
            <a:xfrm>
              <a:off x="5634778" y="2362515"/>
              <a:ext cx="919258" cy="2107424"/>
              <a:chOff x="5852517" y="1778775"/>
              <a:chExt cx="727268" cy="1667282"/>
            </a:xfrm>
          </p:grpSpPr>
          <p:sp>
            <p:nvSpPr>
              <p:cNvPr id="29" name="TextBox 14">
                <a:extLst>
                  <a:ext uri="{FF2B5EF4-FFF2-40B4-BE49-F238E27FC236}">
                    <a16:creationId xmlns:a16="http://schemas.microsoft.com/office/drawing/2014/main" id="{1686C6F2-98A6-4303-B3AB-3AB726023BC7}"/>
                  </a:ext>
                </a:extLst>
              </p:cNvPr>
              <p:cNvSpPr txBox="1"/>
              <p:nvPr/>
            </p:nvSpPr>
            <p:spPr>
              <a:xfrm>
                <a:off x="5898979" y="1778775"/>
                <a:ext cx="680806" cy="246380"/>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000" dirty="0">
                    <a:solidFill>
                      <a:prstClr val="black"/>
                    </a:solidFill>
                    <a:latin typeface="Calibri (Body)"/>
                  </a:rPr>
                  <a:t>sap.app</a:t>
                </a:r>
              </a:p>
            </p:txBody>
          </p:sp>
          <p:sp>
            <p:nvSpPr>
              <p:cNvPr id="30" name="TextBox 52">
                <a:extLst>
                  <a:ext uri="{FF2B5EF4-FFF2-40B4-BE49-F238E27FC236}">
                    <a16:creationId xmlns:a16="http://schemas.microsoft.com/office/drawing/2014/main" id="{09F46D76-35FC-470A-B6E9-DB2FF7055B27}"/>
                  </a:ext>
                </a:extLst>
              </p:cNvPr>
              <p:cNvSpPr txBox="1"/>
              <p:nvPr/>
            </p:nvSpPr>
            <p:spPr>
              <a:xfrm>
                <a:off x="5895856" y="2466510"/>
                <a:ext cx="671857" cy="265332"/>
              </a:xfrm>
              <a:prstGeom prst="rect">
                <a:avLst/>
              </a:prstGeom>
              <a:noFill/>
              <a:effectLst/>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sz="2200" dirty="0">
                    <a:solidFill>
                      <a:prstClr val="black"/>
                    </a:solidFill>
                    <a:latin typeface="Calibri (Body)"/>
                  </a:rPr>
                  <a:t>sap.ui</a:t>
                </a:r>
              </a:p>
            </p:txBody>
          </p:sp>
          <p:sp>
            <p:nvSpPr>
              <p:cNvPr id="31" name="TextBox 53">
                <a:extLst>
                  <a:ext uri="{FF2B5EF4-FFF2-40B4-BE49-F238E27FC236}">
                    <a16:creationId xmlns:a16="http://schemas.microsoft.com/office/drawing/2014/main" id="{318AA2DA-58C4-4F17-9CB8-3FBE2FD60A89}"/>
                  </a:ext>
                </a:extLst>
              </p:cNvPr>
              <p:cNvSpPr txBox="1"/>
              <p:nvPr/>
            </p:nvSpPr>
            <p:spPr>
              <a:xfrm>
                <a:off x="5852517" y="3161773"/>
                <a:ext cx="727268" cy="284284"/>
              </a:xfrm>
              <a:prstGeom prst="rect">
                <a:avLst/>
              </a:prstGeom>
              <a:noFill/>
              <a:effectLst/>
            </p:spPr>
            <p:txBody>
              <a:bodyPr wrap="non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defTabSz="685800"/>
                <a:r>
                  <a:rPr lang="en-US" dirty="0">
                    <a:solidFill>
                      <a:schemeClr val="bg1"/>
                    </a:solidFill>
                    <a:latin typeface="Calibri (Body)"/>
                  </a:rPr>
                  <a:t>sap.ui5</a:t>
                </a:r>
              </a:p>
            </p:txBody>
          </p:sp>
        </p:grpSp>
      </p:grpSp>
      <p:sp>
        <p:nvSpPr>
          <p:cNvPr id="38" name="Oval 37">
            <a:extLst>
              <a:ext uri="{FF2B5EF4-FFF2-40B4-BE49-F238E27FC236}">
                <a16:creationId xmlns:a16="http://schemas.microsoft.com/office/drawing/2014/main" id="{BECFA320-19F0-4D52-8613-CE8EA63B19EA}"/>
              </a:ext>
            </a:extLst>
          </p:cNvPr>
          <p:cNvSpPr/>
          <p:nvPr/>
        </p:nvSpPr>
        <p:spPr>
          <a:xfrm>
            <a:off x="8973405" y="4479922"/>
            <a:ext cx="143435" cy="14343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93658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the manifest.json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create the manifest.json file in our webapp folder.</a:t>
            </a:r>
          </a:p>
          <a:p>
            <a:pPr marL="285750" indent="-285750">
              <a:buFont typeface="Wingdings" panose="05000000000000000000" pitchFamily="2" charset="2"/>
              <a:buChar char="§"/>
            </a:pPr>
            <a:r>
              <a:rPr lang="en-US" dirty="0"/>
              <a:t>Along with that we have to create the i18n folder and in that folder a i18n.properties file.</a:t>
            </a:r>
          </a:p>
          <a:p>
            <a:pPr marL="285750" indent="-285750">
              <a:buFont typeface="Wingdings" panose="05000000000000000000" pitchFamily="2" charset="2"/>
              <a:buChar char="§"/>
            </a:pPr>
            <a:r>
              <a:rPr lang="en-US" dirty="0"/>
              <a:t>Then we have to add the required code to these file.</a:t>
            </a:r>
          </a:p>
          <a:p>
            <a:pPr marL="285750" indent="-285750">
              <a:buFont typeface="Wingdings" panose="05000000000000000000" pitchFamily="2" charset="2"/>
              <a:buChar char="§"/>
            </a:pPr>
            <a:r>
              <a:rPr lang="en-US" dirty="0"/>
              <a:t>Also link the manifest to the Component.js file.</a:t>
            </a:r>
          </a:p>
          <a:p>
            <a:endParaRPr lang="en-US" dirty="0"/>
          </a:p>
          <a:p>
            <a:r>
              <a:rPr lang="en-US" dirty="0"/>
              <a:t>Code Links:</a:t>
            </a:r>
          </a:p>
          <a:p>
            <a:pPr marL="285750" indent="-285750">
              <a:buFontTx/>
              <a:buChar char="-"/>
            </a:pPr>
            <a:r>
              <a:rPr lang="en-US" dirty="0"/>
              <a:t>manifest.json</a:t>
            </a:r>
          </a:p>
          <a:p>
            <a:pPr marL="285750" indent="-285750">
              <a:buFontTx/>
              <a:buChar char="-"/>
            </a:pPr>
            <a:r>
              <a:rPr lang="en-US" dirty="0"/>
              <a:t>i18n.properties</a:t>
            </a:r>
          </a:p>
          <a:p>
            <a:pPr marL="285750" indent="-285750">
              <a:buFontTx/>
              <a:buChar char="-"/>
            </a:pPr>
            <a:r>
              <a:rPr lang="en-US" dirty="0"/>
              <a:t>Component.js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F181274-C16C-47D8-B117-AE90B7D0C47C}"/>
              </a:ext>
            </a:extLst>
          </p:cNvPr>
          <p:cNvPicPr>
            <a:picLocks noChangeAspect="1"/>
          </p:cNvPicPr>
          <p:nvPr/>
        </p:nvPicPr>
        <p:blipFill>
          <a:blip r:embed="rId3"/>
          <a:stretch>
            <a:fillRect/>
          </a:stretch>
        </p:blipFill>
        <p:spPr>
          <a:xfrm>
            <a:off x="7643130" y="2487250"/>
            <a:ext cx="3541706" cy="24160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956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4163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r>
              <a:rPr lang="en-US" dirty="0"/>
              <a:t>Creating our first fiori like app</a:t>
            </a:r>
          </a:p>
          <a:p>
            <a:pPr marL="285750" indent="-285750">
              <a:buClr>
                <a:schemeClr val="tx1"/>
              </a:buClr>
              <a:buFont typeface="Arial" panose="020B0604020202020204" pitchFamily="34" charset="0"/>
              <a:buChar char="•"/>
            </a:pPr>
            <a:r>
              <a:rPr lang="en-US" dirty="0"/>
              <a:t>Understanding the App Container</a:t>
            </a:r>
          </a:p>
          <a:p>
            <a:pPr marL="285750" indent="-285750">
              <a:buClr>
                <a:schemeClr val="tx1"/>
              </a:buClr>
              <a:buFont typeface="Arial" panose="020B0604020202020204" pitchFamily="34" charset="0"/>
              <a:buChar char="•"/>
            </a:pPr>
            <a:r>
              <a:rPr lang="en-US" dirty="0"/>
              <a:t>Working with multiple views</a:t>
            </a:r>
          </a:p>
          <a:p>
            <a:pPr marL="285750" indent="-285750">
              <a:buClr>
                <a:schemeClr val="tx1"/>
              </a:buClr>
              <a:buFont typeface="Arial" panose="020B0604020202020204" pitchFamily="34" charset="0"/>
              <a:buChar char="•"/>
            </a:pPr>
            <a:r>
              <a:rPr lang="en-US" dirty="0"/>
              <a:t>Navigation between the views</a:t>
            </a:r>
          </a:p>
          <a:p>
            <a:pPr marL="285750" indent="-285750">
              <a:buClr>
                <a:schemeClr val="tx1"/>
              </a:buClr>
              <a:buFont typeface="Arial" panose="020B0604020202020204" pitchFamily="34" charset="0"/>
              <a:buChar char="•"/>
            </a:pPr>
            <a:r>
              <a:rPr lang="en-US" dirty="0"/>
              <a:t>Introduction to Manifest.json file</a:t>
            </a:r>
          </a:p>
          <a:p>
            <a:pPr marL="285750" indent="-285750">
              <a:buClr>
                <a:schemeClr val="tx1"/>
              </a:buClr>
              <a:buFont typeface="Arial" panose="020B0604020202020204" pitchFamily="34" charset="0"/>
              <a:buChar char="•"/>
            </a:pPr>
            <a:r>
              <a:rPr lang="en-US" dirty="0"/>
              <a:t>Section of manifest.json</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8648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Create our first Fiori Like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32311"/>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Create a new folder named </a:t>
            </a:r>
            <a:r>
              <a:rPr lang="en-US" b="1" dirty="0">
                <a:solidFill>
                  <a:schemeClr val="accent6"/>
                </a:solidFill>
              </a:rPr>
              <a:t>fiorilikeapp</a:t>
            </a:r>
            <a:r>
              <a:rPr lang="en-US" dirty="0"/>
              <a:t> in our projects directory, using the command </a:t>
            </a:r>
            <a:r>
              <a:rPr lang="en-US" i="1" dirty="0">
                <a:solidFill>
                  <a:schemeClr val="accent6"/>
                </a:solidFill>
              </a:rPr>
              <a:t>mkdir fiorilikeapp.</a:t>
            </a:r>
          </a:p>
          <a:p>
            <a:pPr marL="285750" indent="-285750" algn="just">
              <a:buFont typeface="Wingdings" panose="05000000000000000000" pitchFamily="2" charset="2"/>
              <a:buChar char="§"/>
            </a:pPr>
            <a:r>
              <a:rPr lang="en-US" dirty="0"/>
              <a:t>Now navigate to the newly created folder using the command </a:t>
            </a:r>
            <a:r>
              <a:rPr lang="en-US" b="1" dirty="0">
                <a:solidFill>
                  <a:schemeClr val="accent6"/>
                </a:solidFill>
              </a:rPr>
              <a:t>cd fiorilikeapp</a:t>
            </a:r>
            <a:r>
              <a:rPr lang="en-US" dirty="0"/>
              <a:t>, and then create a webapp folder inside this newly created folder using the command </a:t>
            </a:r>
            <a:r>
              <a:rPr lang="en-US" b="1" dirty="0">
                <a:solidFill>
                  <a:schemeClr val="accent6"/>
                </a:solidFill>
              </a:rPr>
              <a:t>mkdir webapp</a:t>
            </a:r>
            <a:r>
              <a:rPr lang="en-US" b="1" dirty="0"/>
              <a:t>. </a:t>
            </a:r>
            <a:r>
              <a:rPr lang="en-US" dirty="0"/>
              <a:t>Then move inside this folder using command </a:t>
            </a:r>
            <a:r>
              <a:rPr lang="en-US" dirty="0">
                <a:solidFill>
                  <a:schemeClr val="accent6"/>
                </a:solidFill>
              </a:rPr>
              <a:t>cd webapp</a:t>
            </a:r>
            <a:r>
              <a:rPr lang="en-US" dirty="0"/>
              <a:t>.</a:t>
            </a:r>
          </a:p>
          <a:p>
            <a:pPr marL="285750" indent="-285750" algn="just">
              <a:buFont typeface="Wingdings" panose="05000000000000000000" pitchFamily="2" charset="2"/>
              <a:buChar char="§"/>
            </a:pPr>
            <a:r>
              <a:rPr lang="en-US" dirty="0"/>
              <a:t>Now create two files in the webapp folder using the commands </a:t>
            </a:r>
            <a:r>
              <a:rPr lang="en-US" dirty="0">
                <a:solidFill>
                  <a:schemeClr val="accent6"/>
                </a:solidFill>
              </a:rPr>
              <a:t>touch index.html </a:t>
            </a:r>
            <a:r>
              <a:rPr lang="en-US" dirty="0"/>
              <a:t>and </a:t>
            </a:r>
            <a:r>
              <a:rPr lang="en-US" dirty="0">
                <a:solidFill>
                  <a:schemeClr val="accent6"/>
                </a:solidFill>
              </a:rPr>
              <a:t>touch Component.js</a:t>
            </a:r>
          </a:p>
          <a:p>
            <a:pPr marL="285750" indent="-285750" algn="just">
              <a:buFont typeface="Wingdings" panose="05000000000000000000" pitchFamily="2" charset="2"/>
              <a:buChar char="§"/>
            </a:pPr>
            <a:r>
              <a:rPr lang="en-US" dirty="0"/>
              <a:t>After this create a </a:t>
            </a:r>
            <a:r>
              <a:rPr lang="en-US" dirty="0">
                <a:solidFill>
                  <a:schemeClr val="accent6"/>
                </a:solidFill>
              </a:rPr>
              <a:t>App view </a:t>
            </a:r>
            <a:r>
              <a:rPr lang="en-US" dirty="0"/>
              <a:t>and </a:t>
            </a:r>
            <a:r>
              <a:rPr lang="en-US" dirty="0">
                <a:solidFill>
                  <a:schemeClr val="accent6"/>
                </a:solidFill>
              </a:rPr>
              <a:t>App controller </a:t>
            </a:r>
            <a:r>
              <a:rPr lang="en-US" dirty="0"/>
              <a:t>in the respective </a:t>
            </a:r>
            <a:r>
              <a:rPr lang="en-US" dirty="0">
                <a:solidFill>
                  <a:schemeClr val="accent6"/>
                </a:solidFill>
              </a:rPr>
              <a:t>view folder </a:t>
            </a:r>
            <a:r>
              <a:rPr lang="en-US" dirty="0"/>
              <a:t>and </a:t>
            </a:r>
            <a:r>
              <a:rPr lang="en-US" dirty="0">
                <a:solidFill>
                  <a:schemeClr val="accent6"/>
                </a:solidFill>
              </a:rPr>
              <a:t>controller folder</a:t>
            </a:r>
            <a:r>
              <a:rPr lang="en-US" dirty="0"/>
              <a:t>.</a:t>
            </a:r>
          </a:p>
          <a:p>
            <a:pPr algn="just"/>
            <a:r>
              <a:rPr lang="en-US" dirty="0"/>
              <a:t>Once the files are created paste the code from below links. </a:t>
            </a:r>
          </a:p>
          <a:p>
            <a:pPr algn="just"/>
            <a:endParaRPr lang="en-US" dirty="0"/>
          </a:p>
          <a:p>
            <a:pPr algn="just"/>
            <a:r>
              <a:rPr lang="en-US" dirty="0"/>
              <a:t>Code links:</a:t>
            </a:r>
          </a:p>
          <a:p>
            <a:pPr marL="285750" indent="-285750" algn="just">
              <a:buFontTx/>
              <a:buChar char="-"/>
            </a:pPr>
            <a:r>
              <a:rPr lang="en-US" dirty="0"/>
              <a:t>index.html</a:t>
            </a:r>
          </a:p>
          <a:p>
            <a:pPr marL="285750" indent="-285750" algn="just">
              <a:buFontTx/>
              <a:buChar char="-"/>
            </a:pPr>
            <a:r>
              <a:rPr lang="en-US" dirty="0"/>
              <a:t>Component.js</a:t>
            </a:r>
          </a:p>
          <a:p>
            <a:pPr marL="285750" indent="-285750" algn="just">
              <a:buFontTx/>
              <a:buChar char="-"/>
            </a:pPr>
            <a:r>
              <a:rPr lang="en-US" dirty="0"/>
              <a:t>App.view.xml</a:t>
            </a:r>
          </a:p>
          <a:p>
            <a:pPr marL="285750" indent="-285750" algn="just">
              <a:buFontTx/>
              <a:buChar char="-"/>
            </a:pPr>
            <a:r>
              <a:rPr lang="en-US" dirty="0"/>
              <a:t>App.controller.js</a:t>
            </a:r>
          </a:p>
          <a:p>
            <a:pPr algn="just"/>
            <a:endParaRPr lang="en-US" dirty="0"/>
          </a:p>
          <a:p>
            <a:pPr algn="just"/>
            <a:r>
              <a:rPr lang="en-US" dirty="0"/>
              <a:t>Namespace naming convention: “</a:t>
            </a:r>
            <a:r>
              <a:rPr lang="en-US" b="1" dirty="0">
                <a:solidFill>
                  <a:schemeClr val="accent6"/>
                </a:solidFill>
              </a:rPr>
              <a:t>company.area.project</a:t>
            </a:r>
            <a:r>
              <a:rPr lang="en-US" dirty="0"/>
              <a:t>”</a:t>
            </a:r>
          </a:p>
          <a:p>
            <a:pPr algn="just"/>
            <a:r>
              <a:rPr lang="en-US" dirty="0"/>
              <a:t>Example: </a:t>
            </a:r>
          </a:p>
          <a:p>
            <a:pPr algn="just"/>
            <a:r>
              <a:rPr lang="en-US" dirty="0"/>
              <a:t>	</a:t>
            </a:r>
            <a:r>
              <a:rPr lang="en-US" dirty="0">
                <a:solidFill>
                  <a:schemeClr val="accent6"/>
                </a:solidFill>
              </a:rPr>
              <a:t>ibm.fin.ar</a:t>
            </a:r>
          </a:p>
          <a:p>
            <a:pPr algn="just"/>
            <a:r>
              <a:rPr lang="en-US" dirty="0">
                <a:solidFill>
                  <a:schemeClr val="accent6"/>
                </a:solidFill>
              </a:rPr>
              <a:t>	emc2.fin.ar</a:t>
            </a:r>
          </a:p>
          <a:p>
            <a:pPr algn="just"/>
            <a:r>
              <a:rPr lang="en-US" dirty="0">
                <a:solidFill>
                  <a:schemeClr val="accent6"/>
                </a:solidFill>
              </a:rPr>
              <a:t>	ibm.hr.payroll</a:t>
            </a:r>
          </a:p>
          <a:p>
            <a:pPr algn="just"/>
            <a:r>
              <a:rPr lang="en-US" dirty="0">
                <a:solidFill>
                  <a:schemeClr val="accent6"/>
                </a:solidFill>
              </a:rPr>
              <a:t>	ibm.fin.ap</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9" name="Picture 8">
            <a:extLst>
              <a:ext uri="{FF2B5EF4-FFF2-40B4-BE49-F238E27FC236}">
                <a16:creationId xmlns:a16="http://schemas.microsoft.com/office/drawing/2014/main" id="{A04F5667-C0E1-4DB5-BFAA-D490B14532FC}"/>
              </a:ext>
            </a:extLst>
          </p:cNvPr>
          <p:cNvPicPr>
            <a:picLocks noChangeAspect="1"/>
          </p:cNvPicPr>
          <p:nvPr/>
        </p:nvPicPr>
        <p:blipFill>
          <a:blip r:embed="rId3"/>
          <a:stretch>
            <a:fillRect/>
          </a:stretch>
        </p:blipFill>
        <p:spPr>
          <a:xfrm>
            <a:off x="8038681" y="2915736"/>
            <a:ext cx="3609023" cy="3163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B0F00B-CF3C-47BD-87BC-7633281E3C1B}"/>
              </a:ext>
            </a:extLst>
          </p:cNvPr>
          <p:cNvPicPr>
            <a:picLocks noChangeAspect="1"/>
          </p:cNvPicPr>
          <p:nvPr/>
        </p:nvPicPr>
        <p:blipFill>
          <a:blip r:embed="rId4"/>
          <a:stretch>
            <a:fillRect/>
          </a:stretch>
        </p:blipFill>
        <p:spPr>
          <a:xfrm>
            <a:off x="5842585" y="2915736"/>
            <a:ext cx="1983587" cy="1847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App Container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algn="just"/>
            <a:r>
              <a:rPr lang="en-US" dirty="0"/>
              <a:t>Most of the Fiori app developed in the industry used to have more than one view. To work with multiple views, we use the concept of Parent View in the Fiori application. Which means all the views are loaded in one Parent View(App View) which then calls the view we want to display to the user.</a:t>
            </a:r>
          </a:p>
          <a:p>
            <a:pPr algn="just"/>
            <a:r>
              <a:rPr lang="en-US" dirty="0"/>
              <a:t>The App view will behave as a container for other views.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95E42EF-3441-4E34-8D84-C175F57157B4}"/>
              </a:ext>
            </a:extLst>
          </p:cNvPr>
          <p:cNvPicPr>
            <a:picLocks noChangeAspect="1"/>
          </p:cNvPicPr>
          <p:nvPr/>
        </p:nvPicPr>
        <p:blipFill>
          <a:blip r:embed="rId3"/>
          <a:stretch>
            <a:fillRect/>
          </a:stretch>
        </p:blipFill>
        <p:spPr>
          <a:xfrm>
            <a:off x="2707249" y="2042094"/>
            <a:ext cx="6029467" cy="4627265"/>
          </a:xfrm>
          <a:prstGeom prst="rect">
            <a:avLst/>
          </a:prstGeom>
        </p:spPr>
      </p:pic>
    </p:spTree>
    <p:extLst>
      <p:ext uri="{BB962C8B-B14F-4D97-AF65-F5344CB8AC3E}">
        <p14:creationId xmlns:p14="http://schemas.microsoft.com/office/powerpoint/2010/main" val="361837330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17900</TotalTime>
  <Words>1728</Words>
  <Application>Microsoft Office PowerPoint</Application>
  <PresentationFormat>Widescreen</PresentationFormat>
  <Paragraphs>182</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742</cp:revision>
  <dcterms:created xsi:type="dcterms:W3CDTF">2016-07-10T03:33:26Z</dcterms:created>
  <dcterms:modified xsi:type="dcterms:W3CDTF">2022-03-02T14:20:32Z</dcterms:modified>
</cp:coreProperties>
</file>